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7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0" r:id="rId3"/>
    <p:sldMasterId id="2147483729" r:id="rId4"/>
    <p:sldMasterId id="2147483733" r:id="rId5"/>
    <p:sldMasterId id="2147483747" r:id="rId6"/>
    <p:sldMasterId id="2147483752" r:id="rId7"/>
    <p:sldMasterId id="2147483769" r:id="rId8"/>
    <p:sldMasterId id="2147483773" r:id="rId9"/>
  </p:sldMasterIdLst>
  <p:notesMasterIdLst>
    <p:notesMasterId r:id="rId140"/>
  </p:notesMasterIdLst>
  <p:handoutMasterIdLst>
    <p:handoutMasterId r:id="rId141"/>
  </p:handoutMasterIdLst>
  <p:sldIdLst>
    <p:sldId id="256" r:id="rId10"/>
    <p:sldId id="314" r:id="rId11"/>
    <p:sldId id="258" r:id="rId12"/>
    <p:sldId id="316" r:id="rId13"/>
    <p:sldId id="257" r:id="rId14"/>
    <p:sldId id="260" r:id="rId15"/>
    <p:sldId id="315" r:id="rId16"/>
    <p:sldId id="485" r:id="rId17"/>
    <p:sldId id="399" r:id="rId18"/>
    <p:sldId id="400" r:id="rId19"/>
    <p:sldId id="468" r:id="rId20"/>
    <p:sldId id="443" r:id="rId21"/>
    <p:sldId id="469" r:id="rId22"/>
    <p:sldId id="445" r:id="rId23"/>
    <p:sldId id="446" r:id="rId24"/>
    <p:sldId id="447" r:id="rId25"/>
    <p:sldId id="448" r:id="rId26"/>
    <p:sldId id="461" r:id="rId27"/>
    <p:sldId id="449" r:id="rId28"/>
    <p:sldId id="388" r:id="rId29"/>
    <p:sldId id="402" r:id="rId30"/>
    <p:sldId id="396" r:id="rId31"/>
    <p:sldId id="497" r:id="rId32"/>
    <p:sldId id="504" r:id="rId33"/>
    <p:sldId id="403" r:id="rId34"/>
    <p:sldId id="505" r:id="rId35"/>
    <p:sldId id="389" r:id="rId36"/>
    <p:sldId id="333" r:id="rId37"/>
    <p:sldId id="404" r:id="rId38"/>
    <p:sldId id="475" r:id="rId39"/>
    <p:sldId id="463" r:id="rId40"/>
    <p:sldId id="471" r:id="rId41"/>
    <p:sldId id="472" r:id="rId42"/>
    <p:sldId id="519" r:id="rId43"/>
    <p:sldId id="470" r:id="rId44"/>
    <p:sldId id="451" r:id="rId45"/>
    <p:sldId id="528" r:id="rId46"/>
    <p:sldId id="510" r:id="rId47"/>
    <p:sldId id="529" r:id="rId48"/>
    <p:sldId id="530" r:id="rId49"/>
    <p:sldId id="531" r:id="rId50"/>
    <p:sldId id="488" r:id="rId51"/>
    <p:sldId id="450" r:id="rId52"/>
    <p:sldId id="464" r:id="rId53"/>
    <p:sldId id="452" r:id="rId54"/>
    <p:sldId id="483" r:id="rId55"/>
    <p:sldId id="630" r:id="rId56"/>
    <p:sldId id="476" r:id="rId57"/>
    <p:sldId id="453" r:id="rId58"/>
    <p:sldId id="405" r:id="rId59"/>
    <p:sldId id="454" r:id="rId60"/>
    <p:sldId id="478" r:id="rId61"/>
    <p:sldId id="406" r:id="rId62"/>
    <p:sldId id="467" r:id="rId63"/>
    <p:sldId id="490" r:id="rId64"/>
    <p:sldId id="479" r:id="rId65"/>
    <p:sldId id="498" r:id="rId66"/>
    <p:sldId id="499" r:id="rId67"/>
    <p:sldId id="500" r:id="rId68"/>
    <p:sldId id="508" r:id="rId69"/>
    <p:sldId id="509" r:id="rId70"/>
    <p:sldId id="632" r:id="rId71"/>
    <p:sldId id="480" r:id="rId72"/>
    <p:sldId id="413" r:id="rId73"/>
    <p:sldId id="414" r:id="rId74"/>
    <p:sldId id="501" r:id="rId75"/>
    <p:sldId id="466" r:id="rId76"/>
    <p:sldId id="640" r:id="rId77"/>
    <p:sldId id="487" r:id="rId78"/>
    <p:sldId id="455" r:id="rId79"/>
    <p:sldId id="503" r:id="rId80"/>
    <p:sldId id="482" r:id="rId81"/>
    <p:sldId id="415" r:id="rId82"/>
    <p:sldId id="458" r:id="rId83"/>
    <p:sldId id="416" r:id="rId84"/>
    <p:sldId id="459" r:id="rId85"/>
    <p:sldId id="486" r:id="rId86"/>
    <p:sldId id="460" r:id="rId87"/>
    <p:sldId id="418" r:id="rId88"/>
    <p:sldId id="492" r:id="rId89"/>
    <p:sldId id="417" r:id="rId90"/>
    <p:sldId id="484" r:id="rId91"/>
    <p:sldId id="493" r:id="rId92"/>
    <p:sldId id="494" r:id="rId93"/>
    <p:sldId id="481" r:id="rId94"/>
    <p:sldId id="638" r:id="rId95"/>
    <p:sldId id="495" r:id="rId96"/>
    <p:sldId id="634" r:id="rId97"/>
    <p:sldId id="522" r:id="rId98"/>
    <p:sldId id="636" r:id="rId99"/>
    <p:sldId id="517" r:id="rId100"/>
    <p:sldId id="533" r:id="rId101"/>
    <p:sldId id="423" r:id="rId102"/>
    <p:sldId id="513" r:id="rId103"/>
    <p:sldId id="516" r:id="rId104"/>
    <p:sldId id="424" r:id="rId105"/>
    <p:sldId id="425" r:id="rId106"/>
    <p:sldId id="546" r:id="rId107"/>
    <p:sldId id="456" r:id="rId108"/>
    <p:sldId id="426" r:id="rId109"/>
    <p:sldId id="427" r:id="rId110"/>
    <p:sldId id="428" r:id="rId111"/>
    <p:sldId id="353" r:id="rId112"/>
    <p:sldId id="431" r:id="rId113"/>
    <p:sldId id="643" r:id="rId114"/>
    <p:sldId id="473" r:id="rId115"/>
    <p:sldId id="273" r:id="rId116"/>
    <p:sldId id="433" r:id="rId117"/>
    <p:sldId id="641" r:id="rId118"/>
    <p:sldId id="650" r:id="rId119"/>
    <p:sldId id="387" r:id="rId120"/>
    <p:sldId id="645" r:id="rId121"/>
    <p:sldId id="646" r:id="rId122"/>
    <p:sldId id="644" r:id="rId123"/>
    <p:sldId id="651" r:id="rId124"/>
    <p:sldId id="374" r:id="rId125"/>
    <p:sldId id="434" r:id="rId126"/>
    <p:sldId id="474" r:id="rId127"/>
    <p:sldId id="652" r:id="rId128"/>
    <p:sldId id="435" r:id="rId129"/>
    <p:sldId id="436" r:id="rId130"/>
    <p:sldId id="437" r:id="rId131"/>
    <p:sldId id="647" r:id="rId132"/>
    <p:sldId id="648" r:id="rId133"/>
    <p:sldId id="438" r:id="rId134"/>
    <p:sldId id="440" r:id="rId135"/>
    <p:sldId id="439" r:id="rId136"/>
    <p:sldId id="383" r:id="rId137"/>
    <p:sldId id="384" r:id="rId138"/>
    <p:sldId id="441" r:id="rId139"/>
  </p:sldIdLst>
  <p:sldSz cx="9144000" cy="6858000" type="screen4x3"/>
  <p:notesSz cx="7104063" cy="102346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139"/>
    <a:srgbClr val="FFFF99"/>
    <a:srgbClr val="FFFF66"/>
    <a:srgbClr val="008000"/>
    <a:srgbClr val="3333CC"/>
    <a:srgbClr val="FF3399"/>
    <a:srgbClr val="CC99FF"/>
    <a:srgbClr val="0099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F1F78A-111E-41E5-952E-6A5339EB86D3}" v="1" dt="2025-05-06T18:48:46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 autoAdjust="0"/>
    <p:restoredTop sz="78117" autoAdjust="0"/>
  </p:normalViewPr>
  <p:slideViewPr>
    <p:cSldViewPr>
      <p:cViewPr varScale="1">
        <p:scale>
          <a:sx n="66" d="100"/>
          <a:sy n="66" d="100"/>
        </p:scale>
        <p:origin x="1661" y="5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8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53" Type="http://schemas.openxmlformats.org/officeDocument/2006/relationships/slide" Target="slides/slide44.xml"/><Relationship Id="rId74" Type="http://schemas.openxmlformats.org/officeDocument/2006/relationships/slide" Target="slides/slide65.xml"/><Relationship Id="rId128" Type="http://schemas.openxmlformats.org/officeDocument/2006/relationships/slide" Target="slides/slide11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slide" Target="slides/slide125.xml"/><Relationship Id="rId139" Type="http://schemas.openxmlformats.org/officeDocument/2006/relationships/slide" Target="slides/slide13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handoutMaster" Target="handoutMasters/handoutMaster1.xml"/><Relationship Id="rId146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microsoft.com/office/2015/10/relationships/revisionInfo" Target="revisionInfo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6" Type="http://schemas.openxmlformats.org/officeDocument/2006/relationships/slide" Target="slides/slide7.xml"/><Relationship Id="rId37" Type="http://schemas.openxmlformats.org/officeDocument/2006/relationships/slide" Target="slides/slide28.xml"/><Relationship Id="rId58" Type="http://schemas.openxmlformats.org/officeDocument/2006/relationships/slide" Target="slides/slide49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4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tte PAPELARD" userId="6da1042e-1460-4bec-a42c-fb08f2a41653" providerId="ADAL" clId="{E3B88AD6-8DB3-43B1-B38D-68FCA806F5FC}"/>
    <pc:docChg chg="modSld">
      <pc:chgData name="Juliette PAPELARD" userId="6da1042e-1460-4bec-a42c-fb08f2a41653" providerId="ADAL" clId="{E3B88AD6-8DB3-43B1-B38D-68FCA806F5FC}" dt="2025-03-18T15:13:47.639" v="7" actId="20577"/>
      <pc:docMkLst>
        <pc:docMk/>
      </pc:docMkLst>
      <pc:sldChg chg="modSp mod">
        <pc:chgData name="Juliette PAPELARD" userId="6da1042e-1460-4bec-a42c-fb08f2a41653" providerId="ADAL" clId="{E3B88AD6-8DB3-43B1-B38D-68FCA806F5FC}" dt="2025-03-18T15:13:47.639" v="7" actId="20577"/>
        <pc:sldMkLst>
          <pc:docMk/>
          <pc:sldMk cId="3126498711" sldId="479"/>
        </pc:sldMkLst>
        <pc:graphicFrameChg chg="modGraphic">
          <ac:chgData name="Juliette PAPELARD" userId="6da1042e-1460-4bec-a42c-fb08f2a41653" providerId="ADAL" clId="{E3B88AD6-8DB3-43B1-B38D-68FCA806F5FC}" dt="2025-03-18T15:13:47.639" v="7" actId="20577"/>
          <ac:graphicFrameMkLst>
            <pc:docMk/>
            <pc:sldMk cId="3126498711" sldId="479"/>
            <ac:graphicFrameMk id="12" creationId="{00000000-0000-0000-0000-000000000000}"/>
          </ac:graphicFrameMkLst>
        </pc:graphicFrameChg>
      </pc:sldChg>
    </pc:docChg>
  </pc:docChgLst>
  <pc:docChgLst>
    <pc:chgData name="Juliette PAPELARD" userId="6da1042e-1460-4bec-a42c-fb08f2a41653" providerId="ADAL" clId="{5C0131C8-7478-46CA-B062-6987C0252895}"/>
    <pc:docChg chg="custSel addSld delSld modSld sldOrd">
      <pc:chgData name="Juliette PAPELARD" userId="6da1042e-1460-4bec-a42c-fb08f2a41653" providerId="ADAL" clId="{5C0131C8-7478-46CA-B062-6987C0252895}" dt="2025-02-24T16:12:19.336" v="221" actId="13926"/>
      <pc:docMkLst>
        <pc:docMk/>
      </pc:docMkLst>
      <pc:sldChg chg="modSp mod modNotes">
        <pc:chgData name="Juliette PAPELARD" userId="6da1042e-1460-4bec-a42c-fb08f2a41653" providerId="ADAL" clId="{5C0131C8-7478-46CA-B062-6987C0252895}" dt="2025-02-12T14:24:02.399" v="36" actId="313"/>
        <pc:sldMkLst>
          <pc:docMk/>
          <pc:sldMk cId="234646786" sldId="273"/>
        </pc:sldMkLst>
        <pc:spChg chg="mod">
          <ac:chgData name="Juliette PAPELARD" userId="6da1042e-1460-4bec-a42c-fb08f2a41653" providerId="ADAL" clId="{5C0131C8-7478-46CA-B062-6987C0252895}" dt="2025-02-12T14:24:02.399" v="36" actId="313"/>
          <ac:spMkLst>
            <pc:docMk/>
            <pc:sldMk cId="234646786" sldId="273"/>
            <ac:spMk id="2" creationId="{00000000-0000-0000-0000-000000000000}"/>
          </ac:spMkLst>
        </pc:spChg>
        <pc:spChg chg="mod">
          <ac:chgData name="Juliette PAPELARD" userId="6da1042e-1460-4bec-a42c-fb08f2a41653" providerId="ADAL" clId="{5C0131C8-7478-46CA-B062-6987C0252895}" dt="2025-02-12T14:22:19.762" v="2" actId="1076"/>
          <ac:spMkLst>
            <pc:docMk/>
            <pc:sldMk cId="234646786" sldId="273"/>
            <ac:spMk id="3" creationId="{00000000-0000-0000-0000-000000000000}"/>
          </ac:spMkLst>
        </pc:spChg>
        <pc:spChg chg="mod">
          <ac:chgData name="Juliette PAPELARD" userId="6da1042e-1460-4bec-a42c-fb08f2a41653" providerId="ADAL" clId="{5C0131C8-7478-46CA-B062-6987C0252895}" dt="2025-02-12T14:22:28.835" v="7" actId="1076"/>
          <ac:spMkLst>
            <pc:docMk/>
            <pc:sldMk cId="234646786" sldId="273"/>
            <ac:spMk id="4" creationId="{00000000-0000-0000-0000-000000000000}"/>
          </ac:spMkLst>
        </pc:spChg>
        <pc:spChg chg="mod">
          <ac:chgData name="Juliette PAPELARD" userId="6da1042e-1460-4bec-a42c-fb08f2a41653" providerId="ADAL" clId="{5C0131C8-7478-46CA-B062-6987C0252895}" dt="2025-02-12T14:22:24.331" v="4" actId="1076"/>
          <ac:spMkLst>
            <pc:docMk/>
            <pc:sldMk cId="234646786" sldId="273"/>
            <ac:spMk id="9218" creationId="{00000000-0000-0000-0000-000000000000}"/>
          </ac:spMkLst>
        </pc:spChg>
        <pc:graphicFrameChg chg="mod">
          <ac:chgData name="Juliette PAPELARD" userId="6da1042e-1460-4bec-a42c-fb08f2a41653" providerId="ADAL" clId="{5C0131C8-7478-46CA-B062-6987C0252895}" dt="2025-02-12T14:22:26.660" v="6" actId="1076"/>
          <ac:graphicFrameMkLst>
            <pc:docMk/>
            <pc:sldMk cId="234646786" sldId="273"/>
            <ac:graphicFrameMk id="9219" creationId="{00000000-0000-0000-0000-000000000000}"/>
          </ac:graphicFrameMkLst>
        </pc:graphicFrameChg>
      </pc:sldChg>
      <pc:sldChg chg="del ord">
        <pc:chgData name="Juliette PAPELARD" userId="6da1042e-1460-4bec-a42c-fb08f2a41653" providerId="ADAL" clId="{5C0131C8-7478-46CA-B062-6987C0252895}" dt="2025-02-12T14:32:44.366" v="91" actId="2696"/>
        <pc:sldMkLst>
          <pc:docMk/>
          <pc:sldMk cId="2737474362" sldId="351"/>
        </pc:sldMkLst>
      </pc:sldChg>
      <pc:sldChg chg="modSp mod">
        <pc:chgData name="Juliette PAPELARD" userId="6da1042e-1460-4bec-a42c-fb08f2a41653" providerId="ADAL" clId="{5C0131C8-7478-46CA-B062-6987C0252895}" dt="2025-02-12T14:30:04.852" v="80" actId="1076"/>
        <pc:sldMkLst>
          <pc:docMk/>
          <pc:sldMk cId="1943815581" sldId="385"/>
        </pc:sldMkLst>
        <pc:spChg chg="mod">
          <ac:chgData name="Juliette PAPELARD" userId="6da1042e-1460-4bec-a42c-fb08f2a41653" providerId="ADAL" clId="{5C0131C8-7478-46CA-B062-6987C0252895}" dt="2025-02-12T14:30:02.860" v="79" actId="1076"/>
          <ac:spMkLst>
            <pc:docMk/>
            <pc:sldMk cId="1943815581" sldId="385"/>
            <ac:spMk id="2" creationId="{1E09173F-1E31-4A20-B52D-FB9A2BBB2526}"/>
          </ac:spMkLst>
        </pc:spChg>
        <pc:spChg chg="mod">
          <ac:chgData name="Juliette PAPELARD" userId="6da1042e-1460-4bec-a42c-fb08f2a41653" providerId="ADAL" clId="{5C0131C8-7478-46CA-B062-6987C0252895}" dt="2025-02-12T14:30:04.852" v="80" actId="1076"/>
          <ac:spMkLst>
            <pc:docMk/>
            <pc:sldMk cId="1943815581" sldId="385"/>
            <ac:spMk id="3" creationId="{FE288295-3080-7C73-9A9E-BC4757EE1F16}"/>
          </ac:spMkLst>
        </pc:spChg>
      </pc:sldChg>
      <pc:sldChg chg="modSp mod">
        <pc:chgData name="Juliette PAPELARD" userId="6da1042e-1460-4bec-a42c-fb08f2a41653" providerId="ADAL" clId="{5C0131C8-7478-46CA-B062-6987C0252895}" dt="2025-02-24T16:12:19.336" v="221" actId="13926"/>
        <pc:sldMkLst>
          <pc:docMk/>
          <pc:sldMk cId="2478714171" sldId="426"/>
        </pc:sldMkLst>
        <pc:spChg chg="mod">
          <ac:chgData name="Juliette PAPELARD" userId="6da1042e-1460-4bec-a42c-fb08f2a41653" providerId="ADAL" clId="{5C0131C8-7478-46CA-B062-6987C0252895}" dt="2025-02-24T16:12:19.336" v="221" actId="13926"/>
          <ac:spMkLst>
            <pc:docMk/>
            <pc:sldMk cId="2478714171" sldId="426"/>
            <ac:spMk id="4" creationId="{00000000-0000-0000-0000-000000000000}"/>
          </ac:spMkLst>
        </pc:spChg>
      </pc:sldChg>
      <pc:sldChg chg="mod modShow">
        <pc:chgData name="Juliette PAPELARD" userId="6da1042e-1460-4bec-a42c-fb08f2a41653" providerId="ADAL" clId="{5C0131C8-7478-46CA-B062-6987C0252895}" dt="2025-02-24T14:55:22.436" v="220" actId="729"/>
        <pc:sldMkLst>
          <pc:docMk/>
          <pc:sldMk cId="234215266" sldId="428"/>
        </pc:sldMkLst>
      </pc:sldChg>
      <pc:sldChg chg="del ord">
        <pc:chgData name="Juliette PAPELARD" userId="6da1042e-1460-4bec-a42c-fb08f2a41653" providerId="ADAL" clId="{5C0131C8-7478-46CA-B062-6987C0252895}" dt="2025-02-12T14:32:26.632" v="88" actId="2696"/>
        <pc:sldMkLst>
          <pc:docMk/>
          <pc:sldMk cId="3568798778" sldId="430"/>
        </pc:sldMkLst>
      </pc:sldChg>
      <pc:sldChg chg="modSp mod">
        <pc:chgData name="Juliette PAPELARD" userId="6da1042e-1460-4bec-a42c-fb08f2a41653" providerId="ADAL" clId="{5C0131C8-7478-46CA-B062-6987C0252895}" dt="2025-02-12T14:26:22.188" v="70" actId="20577"/>
        <pc:sldMkLst>
          <pc:docMk/>
          <pc:sldMk cId="712841372" sldId="433"/>
        </pc:sldMkLst>
        <pc:spChg chg="mod">
          <ac:chgData name="Juliette PAPELARD" userId="6da1042e-1460-4bec-a42c-fb08f2a41653" providerId="ADAL" clId="{5C0131C8-7478-46CA-B062-6987C0252895}" dt="2025-02-12T14:26:22.188" v="70" actId="20577"/>
          <ac:spMkLst>
            <pc:docMk/>
            <pc:sldMk cId="712841372" sldId="433"/>
            <ac:spMk id="3" creationId="{00000000-0000-0000-0000-000000000000}"/>
          </ac:spMkLst>
        </pc:spChg>
        <pc:spChg chg="mod">
          <ac:chgData name="Juliette PAPELARD" userId="6da1042e-1460-4bec-a42c-fb08f2a41653" providerId="ADAL" clId="{5C0131C8-7478-46CA-B062-6987C0252895}" dt="2025-02-12T14:24:58.249" v="51" actId="1076"/>
          <ac:spMkLst>
            <pc:docMk/>
            <pc:sldMk cId="712841372" sldId="433"/>
            <ac:spMk id="5" creationId="{00000000-0000-0000-0000-000000000000}"/>
          </ac:spMkLst>
        </pc:spChg>
        <pc:graphicFrameChg chg="mod">
          <ac:chgData name="Juliette PAPELARD" userId="6da1042e-1460-4bec-a42c-fb08f2a41653" providerId="ADAL" clId="{5C0131C8-7478-46CA-B062-6987C0252895}" dt="2025-02-12T14:24:43.569" v="44" actId="1076"/>
          <ac:graphicFrameMkLst>
            <pc:docMk/>
            <pc:sldMk cId="712841372" sldId="433"/>
            <ac:graphicFrameMk id="4" creationId="{00000000-0000-0000-0000-000000000000}"/>
          </ac:graphicFrameMkLst>
        </pc:graphicFrameChg>
      </pc:sldChg>
      <pc:sldChg chg="modSp mod">
        <pc:chgData name="Juliette PAPELARD" userId="6da1042e-1460-4bec-a42c-fb08f2a41653" providerId="ADAL" clId="{5C0131C8-7478-46CA-B062-6987C0252895}" dt="2025-02-24T13:57:06.258" v="212" actId="13926"/>
        <pc:sldMkLst>
          <pc:docMk/>
          <pc:sldMk cId="2492961704" sldId="454"/>
        </pc:sldMkLst>
        <pc:spChg chg="mod">
          <ac:chgData name="Juliette PAPELARD" userId="6da1042e-1460-4bec-a42c-fb08f2a41653" providerId="ADAL" clId="{5C0131C8-7478-46CA-B062-6987C0252895}" dt="2025-02-24T13:57:06.258" v="212" actId="13926"/>
          <ac:spMkLst>
            <pc:docMk/>
            <pc:sldMk cId="2492961704" sldId="454"/>
            <ac:spMk id="5" creationId="{00000000-0000-0000-0000-000000000000}"/>
          </ac:spMkLst>
        </pc:spChg>
      </pc:sldChg>
      <pc:sldChg chg="modSp mod">
        <pc:chgData name="Juliette PAPELARD" userId="6da1042e-1460-4bec-a42c-fb08f2a41653" providerId="ADAL" clId="{5C0131C8-7478-46CA-B062-6987C0252895}" dt="2025-02-24T14:18:54.297" v="217" actId="13926"/>
        <pc:sldMkLst>
          <pc:docMk/>
          <pc:sldMk cId="1062538473" sldId="460"/>
        </pc:sldMkLst>
        <pc:spChg chg="mod">
          <ac:chgData name="Juliette PAPELARD" userId="6da1042e-1460-4bec-a42c-fb08f2a41653" providerId="ADAL" clId="{5C0131C8-7478-46CA-B062-6987C0252895}" dt="2025-02-24T14:18:54.297" v="217" actId="13926"/>
          <ac:spMkLst>
            <pc:docMk/>
            <pc:sldMk cId="1062538473" sldId="460"/>
            <ac:spMk id="3" creationId="{00000000-0000-0000-0000-000000000000}"/>
          </ac:spMkLst>
        </pc:spChg>
      </pc:sldChg>
      <pc:sldChg chg="modSp mod">
        <pc:chgData name="Juliette PAPELARD" userId="6da1042e-1460-4bec-a42c-fb08f2a41653" providerId="ADAL" clId="{5C0131C8-7478-46CA-B062-6987C0252895}" dt="2025-02-18T08:19:34.621" v="201" actId="13926"/>
        <pc:sldMkLst>
          <pc:docMk/>
          <pc:sldMk cId="3495201513" sldId="474"/>
        </pc:sldMkLst>
        <pc:spChg chg="mod">
          <ac:chgData name="Juliette PAPELARD" userId="6da1042e-1460-4bec-a42c-fb08f2a41653" providerId="ADAL" clId="{5C0131C8-7478-46CA-B062-6987C0252895}" dt="2025-02-18T08:19:30.201" v="200" actId="13926"/>
          <ac:spMkLst>
            <pc:docMk/>
            <pc:sldMk cId="3495201513" sldId="474"/>
            <ac:spMk id="3" creationId="{00000000-0000-0000-0000-000000000000}"/>
          </ac:spMkLst>
        </pc:spChg>
        <pc:spChg chg="mod">
          <ac:chgData name="Juliette PAPELARD" userId="6da1042e-1460-4bec-a42c-fb08f2a41653" providerId="ADAL" clId="{5C0131C8-7478-46CA-B062-6987C0252895}" dt="2025-02-18T08:19:34.621" v="201" actId="13926"/>
          <ac:spMkLst>
            <pc:docMk/>
            <pc:sldMk cId="3495201513" sldId="474"/>
            <ac:spMk id="4" creationId="{00000000-0000-0000-0000-000000000000}"/>
          </ac:spMkLst>
        </pc:spChg>
      </pc:sldChg>
      <pc:sldChg chg="mod modShow">
        <pc:chgData name="Juliette PAPELARD" userId="6da1042e-1460-4bec-a42c-fb08f2a41653" providerId="ADAL" clId="{5C0131C8-7478-46CA-B062-6987C0252895}" dt="2025-02-24T14:13:52.316" v="216" actId="729"/>
        <pc:sldMkLst>
          <pc:docMk/>
          <pc:sldMk cId="2472505656" sldId="503"/>
        </pc:sldMkLst>
      </pc:sldChg>
      <pc:sldChg chg="mod modShow">
        <pc:chgData name="Juliette PAPELARD" userId="6da1042e-1460-4bec-a42c-fb08f2a41653" providerId="ADAL" clId="{5C0131C8-7478-46CA-B062-6987C0252895}" dt="2025-02-24T14:08:50.486" v="213" actId="729"/>
        <pc:sldMkLst>
          <pc:docMk/>
          <pc:sldMk cId="2179900028" sldId="509"/>
        </pc:sldMkLst>
      </pc:sldChg>
      <pc:sldChg chg="modSp mod">
        <pc:chgData name="Juliette PAPELARD" userId="6da1042e-1460-4bec-a42c-fb08f2a41653" providerId="ADAL" clId="{5C0131C8-7478-46CA-B062-6987C0252895}" dt="2025-02-24T13:38:09.085" v="206" actId="5793"/>
        <pc:sldMkLst>
          <pc:docMk/>
          <pc:sldMk cId="593869468" sldId="510"/>
        </pc:sldMkLst>
        <pc:spChg chg="mod">
          <ac:chgData name="Juliette PAPELARD" userId="6da1042e-1460-4bec-a42c-fb08f2a41653" providerId="ADAL" clId="{5C0131C8-7478-46CA-B062-6987C0252895}" dt="2025-02-24T13:38:09.085" v="206" actId="5793"/>
          <ac:spMkLst>
            <pc:docMk/>
            <pc:sldMk cId="593869468" sldId="510"/>
            <ac:spMk id="3" creationId="{00000000-0000-0000-0000-000000000000}"/>
          </ac:spMkLst>
        </pc:spChg>
      </pc:sldChg>
      <pc:sldChg chg="del">
        <pc:chgData name="Juliette PAPELARD" userId="6da1042e-1460-4bec-a42c-fb08f2a41653" providerId="ADAL" clId="{5C0131C8-7478-46CA-B062-6987C0252895}" dt="2025-02-24T14:24:07.009" v="218" actId="2696"/>
        <pc:sldMkLst>
          <pc:docMk/>
          <pc:sldMk cId="1553980326" sldId="518"/>
        </pc:sldMkLst>
      </pc:sldChg>
      <pc:sldChg chg="modSp mod ord">
        <pc:chgData name="Juliette PAPELARD" userId="6da1042e-1460-4bec-a42c-fb08f2a41653" providerId="ADAL" clId="{5C0131C8-7478-46CA-B062-6987C0252895}" dt="2025-02-24T13:42:49.609" v="211" actId="1076"/>
        <pc:sldMkLst>
          <pc:docMk/>
          <pc:sldMk cId="141533180" sldId="519"/>
        </pc:sldMkLst>
        <pc:spChg chg="mod">
          <ac:chgData name="Juliette PAPELARD" userId="6da1042e-1460-4bec-a42c-fb08f2a41653" providerId="ADAL" clId="{5C0131C8-7478-46CA-B062-6987C0252895}" dt="2025-02-24T13:42:40.931" v="210" actId="20577"/>
          <ac:spMkLst>
            <pc:docMk/>
            <pc:sldMk cId="141533180" sldId="519"/>
            <ac:spMk id="7" creationId="{00000000-0000-0000-0000-000000000000}"/>
          </ac:spMkLst>
        </pc:spChg>
        <pc:cxnChg chg="mod">
          <ac:chgData name="Juliette PAPELARD" userId="6da1042e-1460-4bec-a42c-fb08f2a41653" providerId="ADAL" clId="{5C0131C8-7478-46CA-B062-6987C0252895}" dt="2025-02-24T13:42:49.609" v="211" actId="1076"/>
          <ac:cxnSpMkLst>
            <pc:docMk/>
            <pc:sldMk cId="141533180" sldId="519"/>
            <ac:cxnSpMk id="13" creationId="{00000000-0000-0000-0000-000000000000}"/>
          </ac:cxnSpMkLst>
        </pc:cxnChg>
      </pc:sldChg>
      <pc:sldChg chg="del mod modShow">
        <pc:chgData name="Juliette PAPELARD" userId="6da1042e-1460-4bec-a42c-fb08f2a41653" providerId="ADAL" clId="{5C0131C8-7478-46CA-B062-6987C0252895}" dt="2025-02-24T13:38:16.268" v="207" actId="2696"/>
        <pc:sldMkLst>
          <pc:docMk/>
          <pc:sldMk cId="4091730316" sldId="622"/>
        </pc:sldMkLst>
      </pc:sldChg>
      <pc:sldChg chg="mod modShow">
        <pc:chgData name="Juliette PAPELARD" userId="6da1042e-1460-4bec-a42c-fb08f2a41653" providerId="ADAL" clId="{5C0131C8-7478-46CA-B062-6987C0252895}" dt="2025-02-24T14:09:05.281" v="214" actId="729"/>
        <pc:sldMkLst>
          <pc:docMk/>
          <pc:sldMk cId="3956698928" sldId="632"/>
        </pc:sldMkLst>
      </pc:sldChg>
      <pc:sldChg chg="mod modShow">
        <pc:chgData name="Juliette PAPELARD" userId="6da1042e-1460-4bec-a42c-fb08f2a41653" providerId="ADAL" clId="{5C0131C8-7478-46CA-B062-6987C0252895}" dt="2025-02-24T14:12:04.434" v="215" actId="729"/>
        <pc:sldMkLst>
          <pc:docMk/>
          <pc:sldMk cId="1279437116" sldId="640"/>
        </pc:sldMkLst>
      </pc:sldChg>
      <pc:sldChg chg="modSp">
        <pc:chgData name="Juliette PAPELARD" userId="6da1042e-1460-4bec-a42c-fb08f2a41653" providerId="ADAL" clId="{5C0131C8-7478-46CA-B062-6987C0252895}" dt="2025-02-12T14:29:39.676" v="75" actId="1076"/>
        <pc:sldMkLst>
          <pc:docMk/>
          <pc:sldMk cId="4265040673" sldId="641"/>
        </pc:sldMkLst>
        <pc:spChg chg="mod">
          <ac:chgData name="Juliette PAPELARD" userId="6da1042e-1460-4bec-a42c-fb08f2a41653" providerId="ADAL" clId="{5C0131C8-7478-46CA-B062-6987C0252895}" dt="2025-02-12T14:29:34.077" v="71" actId="1076"/>
          <ac:spMkLst>
            <pc:docMk/>
            <pc:sldMk cId="4265040673" sldId="641"/>
            <ac:spMk id="2" creationId="{90A1D744-F9D2-476C-B755-6675AB81EB63}"/>
          </ac:spMkLst>
        </pc:spChg>
        <pc:picChg chg="mod">
          <ac:chgData name="Juliette PAPELARD" userId="6da1042e-1460-4bec-a42c-fb08f2a41653" providerId="ADAL" clId="{5C0131C8-7478-46CA-B062-6987C0252895}" dt="2025-02-12T14:29:39.676" v="75" actId="1076"/>
          <ac:picMkLst>
            <pc:docMk/>
            <pc:sldMk cId="4265040673" sldId="641"/>
            <ac:picMk id="6" creationId="{3CF42604-B442-4FAE-B034-9C116C2CF094}"/>
          </ac:picMkLst>
        </pc:picChg>
      </pc:sldChg>
      <pc:sldChg chg="new del">
        <pc:chgData name="Juliette PAPELARD" userId="6da1042e-1460-4bec-a42c-fb08f2a41653" providerId="ADAL" clId="{5C0131C8-7478-46CA-B062-6987C0252895}" dt="2025-02-12T14:30:14.902" v="81" actId="2696"/>
        <pc:sldMkLst>
          <pc:docMk/>
          <pc:sldMk cId="219828188" sldId="642"/>
        </pc:sldMkLst>
      </pc:sldChg>
      <pc:sldChg chg="modSp">
        <pc:chgData name="Juliette PAPELARD" userId="6da1042e-1460-4bec-a42c-fb08f2a41653" providerId="ADAL" clId="{5C0131C8-7478-46CA-B062-6987C0252895}" dt="2025-02-12T14:29:51.284" v="78" actId="1076"/>
        <pc:sldMkLst>
          <pc:docMk/>
          <pc:sldMk cId="2706719373" sldId="643"/>
        </pc:sldMkLst>
        <pc:spChg chg="mod">
          <ac:chgData name="Juliette PAPELARD" userId="6da1042e-1460-4bec-a42c-fb08f2a41653" providerId="ADAL" clId="{5C0131C8-7478-46CA-B062-6987C0252895}" dt="2025-02-12T14:29:50.140" v="77" actId="1076"/>
          <ac:spMkLst>
            <pc:docMk/>
            <pc:sldMk cId="2706719373" sldId="643"/>
            <ac:spMk id="2" creationId="{8EA1DBAD-A433-4040-A4F9-9C6C7951177A}"/>
          </ac:spMkLst>
        </pc:spChg>
        <pc:picChg chg="mod">
          <ac:chgData name="Juliette PAPELARD" userId="6da1042e-1460-4bec-a42c-fb08f2a41653" providerId="ADAL" clId="{5C0131C8-7478-46CA-B062-6987C0252895}" dt="2025-02-12T14:29:51.284" v="78" actId="1076"/>
          <ac:picMkLst>
            <pc:docMk/>
            <pc:sldMk cId="2706719373" sldId="643"/>
            <ac:picMk id="6" creationId="{DDD16755-6EA1-45F4-A433-CD88D409306E}"/>
          </ac:picMkLst>
        </pc:picChg>
      </pc:sldChg>
      <pc:sldChg chg="new del">
        <pc:chgData name="Juliette PAPELARD" userId="6da1042e-1460-4bec-a42c-fb08f2a41653" providerId="ADAL" clId="{5C0131C8-7478-46CA-B062-6987C0252895}" dt="2025-02-12T14:31:11.195" v="85" actId="2696"/>
        <pc:sldMkLst>
          <pc:docMk/>
          <pc:sldMk cId="434160987" sldId="644"/>
        </pc:sldMkLst>
      </pc:sldChg>
      <pc:sldChg chg="modSp mod">
        <pc:chgData name="Juliette PAPELARD" userId="6da1042e-1460-4bec-a42c-fb08f2a41653" providerId="ADAL" clId="{5C0131C8-7478-46CA-B062-6987C0252895}" dt="2025-02-12T14:31:57.917" v="87" actId="1076"/>
        <pc:sldMkLst>
          <pc:docMk/>
          <pc:sldMk cId="726926253" sldId="644"/>
        </pc:sldMkLst>
        <pc:picChg chg="mod">
          <ac:chgData name="Juliette PAPELARD" userId="6da1042e-1460-4bec-a42c-fb08f2a41653" providerId="ADAL" clId="{5C0131C8-7478-46CA-B062-6987C0252895}" dt="2025-02-12T14:31:57.917" v="87" actId="1076"/>
          <ac:picMkLst>
            <pc:docMk/>
            <pc:sldMk cId="726926253" sldId="644"/>
            <ac:picMk id="7" creationId="{216A6C01-DBEE-7CA1-20A2-C7269F7AE7B2}"/>
          </ac:picMkLst>
        </pc:picChg>
      </pc:sldChg>
      <pc:sldChg chg="del">
        <pc:chgData name="Juliette PAPELARD" userId="6da1042e-1460-4bec-a42c-fb08f2a41653" providerId="ADAL" clId="{5C0131C8-7478-46CA-B062-6987C0252895}" dt="2025-02-12T14:31:42.351" v="86" actId="2696"/>
        <pc:sldMkLst>
          <pc:docMk/>
          <pc:sldMk cId="2500083976" sldId="644"/>
        </pc:sldMkLst>
      </pc:sldChg>
      <pc:sldChg chg="modSp">
        <pc:chgData name="Juliette PAPELARD" userId="6da1042e-1460-4bec-a42c-fb08f2a41653" providerId="ADAL" clId="{5C0131C8-7478-46CA-B062-6987C0252895}" dt="2025-02-12T14:33:19.339" v="96" actId="1076"/>
        <pc:sldMkLst>
          <pc:docMk/>
          <pc:sldMk cId="499843134" sldId="645"/>
        </pc:sldMkLst>
        <pc:picChg chg="mod">
          <ac:chgData name="Juliette PAPELARD" userId="6da1042e-1460-4bec-a42c-fb08f2a41653" providerId="ADAL" clId="{5C0131C8-7478-46CA-B062-6987C0252895}" dt="2025-02-12T14:33:19.339" v="96" actId="1076"/>
          <ac:picMkLst>
            <pc:docMk/>
            <pc:sldMk cId="499843134" sldId="645"/>
            <ac:picMk id="6" creationId="{2F53DB4A-6692-4331-A608-47853F4506FB}"/>
          </ac:picMkLst>
        </pc:picChg>
      </pc:sldChg>
      <pc:sldChg chg="del">
        <pc:chgData name="Juliette PAPELARD" userId="6da1042e-1460-4bec-a42c-fb08f2a41653" providerId="ADAL" clId="{5C0131C8-7478-46CA-B062-6987C0252895}" dt="2025-02-12T14:30:47.024" v="84"/>
        <pc:sldMkLst>
          <pc:docMk/>
          <pc:sldMk cId="1119548656" sldId="645"/>
        </pc:sldMkLst>
      </pc:sldChg>
      <pc:sldChg chg="del">
        <pc:chgData name="Juliette PAPELARD" userId="6da1042e-1460-4bec-a42c-fb08f2a41653" providerId="ADAL" clId="{5C0131C8-7478-46CA-B062-6987C0252895}" dt="2025-02-12T14:30:39.666" v="83"/>
        <pc:sldMkLst>
          <pc:docMk/>
          <pc:sldMk cId="2557139909" sldId="645"/>
        </pc:sldMkLst>
      </pc:sldChg>
      <pc:sldChg chg="addSp modSp new mod">
        <pc:chgData name="Juliette PAPELARD" userId="6da1042e-1460-4bec-a42c-fb08f2a41653" providerId="ADAL" clId="{5C0131C8-7478-46CA-B062-6987C0252895}" dt="2025-02-12T15:16:18.040" v="137" actId="20577"/>
        <pc:sldMkLst>
          <pc:docMk/>
          <pc:sldMk cId="1044061846" sldId="646"/>
        </pc:sldMkLst>
        <pc:spChg chg="mod">
          <ac:chgData name="Juliette PAPELARD" userId="6da1042e-1460-4bec-a42c-fb08f2a41653" providerId="ADAL" clId="{5C0131C8-7478-46CA-B062-6987C0252895}" dt="2025-02-12T15:16:18.040" v="137" actId="20577"/>
          <ac:spMkLst>
            <pc:docMk/>
            <pc:sldMk cId="1044061846" sldId="646"/>
            <ac:spMk id="2" creationId="{23FBED6E-979C-DB1E-EF0C-B7B4A7B36E95}"/>
          </ac:spMkLst>
        </pc:spChg>
        <pc:picChg chg="add mod modCrop">
          <ac:chgData name="Juliette PAPELARD" userId="6da1042e-1460-4bec-a42c-fb08f2a41653" providerId="ADAL" clId="{5C0131C8-7478-46CA-B062-6987C0252895}" dt="2025-02-12T15:16:00.337" v="100" actId="732"/>
          <ac:picMkLst>
            <pc:docMk/>
            <pc:sldMk cId="1044061846" sldId="646"/>
            <ac:picMk id="4" creationId="{8E633A0C-ACF8-AFB3-A9A8-B846C1202A38}"/>
          </ac:picMkLst>
        </pc:picChg>
      </pc:sldChg>
      <pc:sldChg chg="addSp delSp modSp new mod">
        <pc:chgData name="Juliette PAPELARD" userId="6da1042e-1460-4bec-a42c-fb08f2a41653" providerId="ADAL" clId="{5C0131C8-7478-46CA-B062-6987C0252895}" dt="2025-02-12T15:18:15.012" v="191" actId="14100"/>
        <pc:sldMkLst>
          <pc:docMk/>
          <pc:sldMk cId="2899455836" sldId="647"/>
        </pc:sldMkLst>
        <pc:spChg chg="mod">
          <ac:chgData name="Juliette PAPELARD" userId="6da1042e-1460-4bec-a42c-fb08f2a41653" providerId="ADAL" clId="{5C0131C8-7478-46CA-B062-6987C0252895}" dt="2025-02-12T15:17:41.269" v="183" actId="20577"/>
          <ac:spMkLst>
            <pc:docMk/>
            <pc:sldMk cId="2899455836" sldId="647"/>
            <ac:spMk id="2" creationId="{EC545216-8858-4D77-987F-46979739D2D9}"/>
          </ac:spMkLst>
        </pc:spChg>
        <pc:spChg chg="del mod">
          <ac:chgData name="Juliette PAPELARD" userId="6da1042e-1460-4bec-a42c-fb08f2a41653" providerId="ADAL" clId="{5C0131C8-7478-46CA-B062-6987C0252895}" dt="2025-02-12T15:18:02.041" v="185" actId="478"/>
          <ac:spMkLst>
            <pc:docMk/>
            <pc:sldMk cId="2899455836" sldId="647"/>
            <ac:spMk id="3" creationId="{C40025B4-8B09-B5D2-A786-F4C726CC90CD}"/>
          </ac:spMkLst>
        </pc:spChg>
        <pc:picChg chg="add mod modCrop">
          <ac:chgData name="Juliette PAPELARD" userId="6da1042e-1460-4bec-a42c-fb08f2a41653" providerId="ADAL" clId="{5C0131C8-7478-46CA-B062-6987C0252895}" dt="2025-02-12T15:18:15.012" v="191" actId="14100"/>
          <ac:picMkLst>
            <pc:docMk/>
            <pc:sldMk cId="2899455836" sldId="647"/>
            <ac:picMk id="5" creationId="{8E3BC7BF-2B96-219E-D8BC-22362DD40BE8}"/>
          </ac:picMkLst>
        </pc:picChg>
      </pc:sldChg>
      <pc:sldChg chg="addSp delSp modSp new mod">
        <pc:chgData name="Juliette PAPELARD" userId="6da1042e-1460-4bec-a42c-fb08f2a41653" providerId="ADAL" clId="{5C0131C8-7478-46CA-B062-6987C0252895}" dt="2025-02-12T15:19:52.892" v="199" actId="1076"/>
        <pc:sldMkLst>
          <pc:docMk/>
          <pc:sldMk cId="2979352728" sldId="648"/>
        </pc:sldMkLst>
        <pc:spChg chg="mod">
          <ac:chgData name="Juliette PAPELARD" userId="6da1042e-1460-4bec-a42c-fb08f2a41653" providerId="ADAL" clId="{5C0131C8-7478-46CA-B062-6987C0252895}" dt="2025-02-12T15:18:59.006" v="193"/>
          <ac:spMkLst>
            <pc:docMk/>
            <pc:sldMk cId="2979352728" sldId="648"/>
            <ac:spMk id="2" creationId="{387784A5-7FD0-FB11-F7B7-46D5571983C6}"/>
          </ac:spMkLst>
        </pc:spChg>
        <pc:spChg chg="del">
          <ac:chgData name="Juliette PAPELARD" userId="6da1042e-1460-4bec-a42c-fb08f2a41653" providerId="ADAL" clId="{5C0131C8-7478-46CA-B062-6987C0252895}" dt="2025-02-12T15:19:43.045" v="194" actId="478"/>
          <ac:spMkLst>
            <pc:docMk/>
            <pc:sldMk cId="2979352728" sldId="648"/>
            <ac:spMk id="3" creationId="{E0235A4F-2C21-463A-AAC7-40E0317E0FB6}"/>
          </ac:spMkLst>
        </pc:spChg>
        <pc:picChg chg="add mod modCrop">
          <ac:chgData name="Juliette PAPELARD" userId="6da1042e-1460-4bec-a42c-fb08f2a41653" providerId="ADAL" clId="{5C0131C8-7478-46CA-B062-6987C0252895}" dt="2025-02-12T15:19:52.892" v="199" actId="1076"/>
          <ac:picMkLst>
            <pc:docMk/>
            <pc:sldMk cId="2979352728" sldId="648"/>
            <ac:picMk id="5" creationId="{21A52E21-2A35-4ECC-61AE-C2EAE63D0764}"/>
          </ac:picMkLst>
        </pc:picChg>
      </pc:sldChg>
    </pc:docChg>
  </pc:docChgLst>
  <pc:docChgLst>
    <pc:chgData name="Juliette PAPELARD" userId="6da1042e-1460-4bec-a42c-fb08f2a41653" providerId="ADAL" clId="{E9F1F78A-111E-41E5-952E-6A5339EB86D3}"/>
    <pc:docChg chg="delSld modSld">
      <pc:chgData name="Juliette PAPELARD" userId="6da1042e-1460-4bec-a42c-fb08f2a41653" providerId="ADAL" clId="{E9F1F78A-111E-41E5-952E-6A5339EB86D3}" dt="2025-05-06T18:49:27.623" v="7" actId="2696"/>
      <pc:docMkLst>
        <pc:docMk/>
      </pc:docMkLst>
      <pc:sldChg chg="modSp mod">
        <pc:chgData name="Juliette PAPELARD" userId="6da1042e-1460-4bec-a42c-fb08f2a41653" providerId="ADAL" clId="{E9F1F78A-111E-41E5-952E-6A5339EB86D3}" dt="2025-05-06T18:48:35.004" v="6" actId="20577"/>
        <pc:sldMkLst>
          <pc:docMk/>
          <pc:sldMk cId="3495201513" sldId="474"/>
        </pc:sldMkLst>
        <pc:spChg chg="mod">
          <ac:chgData name="Juliette PAPELARD" userId="6da1042e-1460-4bec-a42c-fb08f2a41653" providerId="ADAL" clId="{E9F1F78A-111E-41E5-952E-6A5339EB86D3}" dt="2025-05-06T18:48:35.004" v="6" actId="20577"/>
          <ac:spMkLst>
            <pc:docMk/>
            <pc:sldMk cId="3495201513" sldId="474"/>
            <ac:spMk id="2" creationId="{00000000-0000-0000-0000-000000000000}"/>
          </ac:spMkLst>
        </pc:spChg>
      </pc:sldChg>
      <pc:sldChg chg="del">
        <pc:chgData name="Juliette PAPELARD" userId="6da1042e-1460-4bec-a42c-fb08f2a41653" providerId="ADAL" clId="{E9F1F78A-111E-41E5-952E-6A5339EB86D3}" dt="2025-05-06T18:49:27.623" v="7" actId="2696"/>
        <pc:sldMkLst>
          <pc:docMk/>
          <pc:sldMk cId="3426290351" sldId="65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060040033142595E-2"/>
          <c:y val="0.18421448743023108"/>
          <c:w val="0.937699295789722"/>
          <c:h val="0.71751286356746535"/>
        </c:manualLayout>
      </c:layout>
      <c:lineChart>
        <c:grouping val="standard"/>
        <c:varyColors val="0"/>
        <c:ser>
          <c:idx val="1"/>
          <c:order val="0"/>
          <c:tx>
            <c:strRef>
              <c:f>'Mayenne ANNEE'!$A$24</c:f>
              <c:strCache>
                <c:ptCount val="1"/>
                <c:pt idx="0">
                  <c:v>Moyenne 2000-2017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numRef>
              <c:f>'Mayenne ANNEE'!$B$2:$AL$2</c:f>
              <c:numCache>
                <c:formatCode>d/m</c:formatCode>
                <c:ptCount val="37"/>
                <c:pt idx="0">
                  <c:v>42800</c:v>
                </c:pt>
                <c:pt idx="1">
                  <c:v>42807</c:v>
                </c:pt>
                <c:pt idx="2">
                  <c:v>42814</c:v>
                </c:pt>
                <c:pt idx="3">
                  <c:v>42821</c:v>
                </c:pt>
                <c:pt idx="4">
                  <c:v>42828</c:v>
                </c:pt>
                <c:pt idx="5">
                  <c:v>42835</c:v>
                </c:pt>
                <c:pt idx="6">
                  <c:v>42842</c:v>
                </c:pt>
                <c:pt idx="7">
                  <c:v>42849</c:v>
                </c:pt>
                <c:pt idx="8">
                  <c:v>42856</c:v>
                </c:pt>
                <c:pt idx="9">
                  <c:v>42863</c:v>
                </c:pt>
                <c:pt idx="10">
                  <c:v>42870</c:v>
                </c:pt>
                <c:pt idx="11">
                  <c:v>42877</c:v>
                </c:pt>
                <c:pt idx="12">
                  <c:v>42884</c:v>
                </c:pt>
                <c:pt idx="13">
                  <c:v>42891</c:v>
                </c:pt>
                <c:pt idx="14">
                  <c:v>42898</c:v>
                </c:pt>
                <c:pt idx="15">
                  <c:v>42905</c:v>
                </c:pt>
                <c:pt idx="16">
                  <c:v>42912</c:v>
                </c:pt>
                <c:pt idx="17">
                  <c:v>42919</c:v>
                </c:pt>
                <c:pt idx="18">
                  <c:v>42926</c:v>
                </c:pt>
                <c:pt idx="19">
                  <c:v>42933</c:v>
                </c:pt>
                <c:pt idx="20">
                  <c:v>42940</c:v>
                </c:pt>
                <c:pt idx="21">
                  <c:v>42947</c:v>
                </c:pt>
                <c:pt idx="22">
                  <c:v>42954</c:v>
                </c:pt>
                <c:pt idx="23">
                  <c:v>42961</c:v>
                </c:pt>
                <c:pt idx="24">
                  <c:v>42968</c:v>
                </c:pt>
                <c:pt idx="25">
                  <c:v>42975</c:v>
                </c:pt>
                <c:pt idx="26">
                  <c:v>42982</c:v>
                </c:pt>
                <c:pt idx="27">
                  <c:v>42989</c:v>
                </c:pt>
                <c:pt idx="28">
                  <c:v>42996</c:v>
                </c:pt>
                <c:pt idx="29">
                  <c:v>43003</c:v>
                </c:pt>
                <c:pt idx="30">
                  <c:v>43010</c:v>
                </c:pt>
                <c:pt idx="31">
                  <c:v>43017</c:v>
                </c:pt>
                <c:pt idx="32">
                  <c:v>43024</c:v>
                </c:pt>
                <c:pt idx="33">
                  <c:v>43031</c:v>
                </c:pt>
                <c:pt idx="34">
                  <c:v>43038</c:v>
                </c:pt>
                <c:pt idx="35">
                  <c:v>43045</c:v>
                </c:pt>
                <c:pt idx="36">
                  <c:v>43052</c:v>
                </c:pt>
              </c:numCache>
            </c:numRef>
          </c:cat>
          <c:val>
            <c:numRef>
              <c:f>'Mayenne ANNEE'!$B$24:$AK$24</c:f>
              <c:numCache>
                <c:formatCode>0</c:formatCode>
                <c:ptCount val="36"/>
                <c:pt idx="0">
                  <c:v>16.555555555555557</c:v>
                </c:pt>
                <c:pt idx="1">
                  <c:v>21.108135218253967</c:v>
                </c:pt>
                <c:pt idx="2">
                  <c:v>25.667658730158728</c:v>
                </c:pt>
                <c:pt idx="3">
                  <c:v>31.793650793650798</c:v>
                </c:pt>
                <c:pt idx="4">
                  <c:v>37.70039682539683</c:v>
                </c:pt>
                <c:pt idx="5">
                  <c:v>44.382936507936506</c:v>
                </c:pt>
                <c:pt idx="6">
                  <c:v>50.444444444444443</c:v>
                </c:pt>
                <c:pt idx="7">
                  <c:v>64.742063492063494</c:v>
                </c:pt>
                <c:pt idx="8">
                  <c:v>75.650793650793659</c:v>
                </c:pt>
                <c:pt idx="9">
                  <c:v>76.682539682539684</c:v>
                </c:pt>
                <c:pt idx="10">
                  <c:v>77.11904761904762</c:v>
                </c:pt>
                <c:pt idx="11">
                  <c:v>67.11904761904762</c:v>
                </c:pt>
                <c:pt idx="12">
                  <c:v>65.682539682539684</c:v>
                </c:pt>
                <c:pt idx="13">
                  <c:v>58.531746031746039</c:v>
                </c:pt>
                <c:pt idx="14">
                  <c:v>50.722222222222221</c:v>
                </c:pt>
                <c:pt idx="15">
                  <c:v>42.5</c:v>
                </c:pt>
                <c:pt idx="16">
                  <c:v>34.882352941176471</c:v>
                </c:pt>
                <c:pt idx="17">
                  <c:v>32.8125</c:v>
                </c:pt>
                <c:pt idx="18">
                  <c:v>21.6</c:v>
                </c:pt>
                <c:pt idx="19">
                  <c:v>20</c:v>
                </c:pt>
                <c:pt idx="20">
                  <c:v>17.3</c:v>
                </c:pt>
                <c:pt idx="21">
                  <c:v>14.7</c:v>
                </c:pt>
                <c:pt idx="22">
                  <c:v>10</c:v>
                </c:pt>
                <c:pt idx="23">
                  <c:v>11.7</c:v>
                </c:pt>
                <c:pt idx="24">
                  <c:v>13</c:v>
                </c:pt>
                <c:pt idx="25">
                  <c:v>18</c:v>
                </c:pt>
                <c:pt idx="26">
                  <c:v>19</c:v>
                </c:pt>
                <c:pt idx="27">
                  <c:v>28.714285714285715</c:v>
                </c:pt>
                <c:pt idx="28">
                  <c:v>23.469696969696972</c:v>
                </c:pt>
                <c:pt idx="29">
                  <c:v>24.731292517006803</c:v>
                </c:pt>
                <c:pt idx="30">
                  <c:v>23.670238095238098</c:v>
                </c:pt>
                <c:pt idx="31">
                  <c:v>24.532777777777778</c:v>
                </c:pt>
                <c:pt idx="32">
                  <c:v>24.611111111111111</c:v>
                </c:pt>
                <c:pt idx="33">
                  <c:v>22.78846153846154</c:v>
                </c:pt>
                <c:pt idx="34">
                  <c:v>21.053030303030301</c:v>
                </c:pt>
                <c:pt idx="35">
                  <c:v>13.791666666666666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22A-4E97-B332-B30D155E8F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242176"/>
        <c:axId val="145147008"/>
      </c:lineChart>
      <c:dateAx>
        <c:axId val="142242176"/>
        <c:scaling>
          <c:orientation val="minMax"/>
        </c:scaling>
        <c:delete val="0"/>
        <c:axPos val="b"/>
        <c:numFmt formatCode="d/m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Arial" pitchFamily="34" charset="0"/>
                <a:cs typeface="Arial" pitchFamily="34" charset="0"/>
              </a:defRPr>
            </a:pPr>
            <a:endParaRPr lang="fr-FR"/>
          </a:p>
        </c:txPr>
        <c:crossAx val="145147008"/>
        <c:crosses val="autoZero"/>
        <c:auto val="0"/>
        <c:lblOffset val="100"/>
        <c:baseTimeUnit val="days"/>
        <c:majorUnit val="15"/>
        <c:majorTimeUnit val="days"/>
        <c:minorUnit val="1"/>
        <c:minorTimeUnit val="months"/>
      </c:dateAx>
      <c:valAx>
        <c:axId val="145147008"/>
        <c:scaling>
          <c:orientation val="minMax"/>
          <c:max val="100"/>
        </c:scaling>
        <c:delete val="0"/>
        <c:axPos val="l"/>
        <c:majorGridlines>
          <c:spPr>
            <a:ln>
              <a:noFill/>
            </a:ln>
          </c:spPr>
        </c:majorGridlines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Arial" pitchFamily="34" charset="0"/>
                <a:cs typeface="Arial" pitchFamily="34" charset="0"/>
              </a:defRPr>
            </a:pPr>
            <a:endParaRPr lang="fr-FR"/>
          </a:p>
        </c:txPr>
        <c:crossAx val="142242176"/>
        <c:crosses val="autoZero"/>
        <c:crossBetween val="between"/>
      </c:valAx>
      <c:spPr>
        <a:noFill/>
      </c:spPr>
    </c:plotArea>
    <c:legend>
      <c:legendPos val="b"/>
      <c:layout>
        <c:manualLayout>
          <c:xMode val="edge"/>
          <c:yMode val="edge"/>
          <c:x val="0.57209258914578121"/>
          <c:y val="0.16410410783960058"/>
          <c:w val="0.38613331606930429"/>
          <c:h val="0.16185692428256895"/>
        </c:manualLayout>
      </c:layout>
      <c:overlay val="0"/>
      <c:txPr>
        <a:bodyPr/>
        <a:lstStyle/>
        <a:p>
          <a:pPr>
            <a:defRPr sz="1600"/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0.00612</cdr:x>
      <cdr:y>0.0975</cdr:y>
    </cdr:from>
    <cdr:to>
      <cdr:x>0.15656</cdr:x>
      <cdr:y>0.1549</cdr:y>
    </cdr:to>
    <cdr:sp macro="" textlink="">
      <cdr:nvSpPr>
        <cdr:cNvPr id="4" name="ZoneTexte 3"/>
        <cdr:cNvSpPr txBox="1"/>
      </cdr:nvSpPr>
      <cdr:spPr>
        <a:xfrm xmlns:a="http://schemas.openxmlformats.org/drawingml/2006/main">
          <a:off x="56909" y="592038"/>
          <a:ext cx="1398908" cy="348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fr-FR" sz="1600">
              <a:latin typeface="Arial" pitchFamily="34" charset="0"/>
              <a:cs typeface="Arial" pitchFamily="34" charset="0"/>
            </a:rPr>
            <a:t>kg MS/ha/j</a:t>
          </a:r>
        </a:p>
      </cdr:txBody>
    </cdr:sp>
  </cdr:relSizeAnchor>
  <cdr:relSizeAnchor xmlns:cdr="http://schemas.openxmlformats.org/drawingml/2006/chartDrawing">
    <cdr:from>
      <cdr:x>0.22715</cdr:x>
      <cdr:y>0.02857</cdr:y>
    </cdr:from>
    <cdr:to>
      <cdr:x>0.74604</cdr:x>
      <cdr:y>0.11429</cdr:y>
    </cdr:to>
    <cdr:sp macro="" textlink="">
      <cdr:nvSpPr>
        <cdr:cNvPr id="2" name="ZoneTexte 1"/>
        <cdr:cNvSpPr txBox="1"/>
      </cdr:nvSpPr>
      <cdr:spPr>
        <a:xfrm xmlns:a="http://schemas.openxmlformats.org/drawingml/2006/main">
          <a:off x="1954354" y="144016"/>
          <a:ext cx="4464496" cy="432048"/>
        </a:xfrm>
        <a:prstGeom xmlns:a="http://schemas.openxmlformats.org/drawingml/2006/main" prst="rect">
          <a:avLst/>
        </a:prstGeom>
        <a:ln xmlns:a="http://schemas.openxmlformats.org/drawingml/2006/main" w="28575">
          <a:solidFill>
            <a:srgbClr val="00B0F0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fr-FR" sz="2000" dirty="0"/>
            <a:t>Croissance cumulée: 8,7 t MS/ha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3079202" cy="510987"/>
          </a:xfrm>
          <a:prstGeom prst="rect">
            <a:avLst/>
          </a:prstGeom>
        </p:spPr>
        <p:txBody>
          <a:bodyPr vert="horz" lIns="95821" tIns="47910" rIns="95821" bIns="47910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206" y="4"/>
            <a:ext cx="3079202" cy="510987"/>
          </a:xfrm>
          <a:prstGeom prst="rect">
            <a:avLst/>
          </a:prstGeom>
        </p:spPr>
        <p:txBody>
          <a:bodyPr vert="horz" lIns="95821" tIns="47910" rIns="95821" bIns="47910" rtlCol="0"/>
          <a:lstStyle>
            <a:lvl1pPr algn="r">
              <a:defRPr sz="1300"/>
            </a:lvl1pPr>
          </a:lstStyle>
          <a:p>
            <a:fld id="{94B654EC-4A0F-4C75-96BA-85A8D84E1340}" type="datetimeFigureOut">
              <a:rPr lang="fr-FR" smtClean="0"/>
              <a:t>06/05/2025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3" y="9720329"/>
            <a:ext cx="3079202" cy="512637"/>
          </a:xfrm>
          <a:prstGeom prst="rect">
            <a:avLst/>
          </a:prstGeom>
        </p:spPr>
        <p:txBody>
          <a:bodyPr vert="horz" lIns="95821" tIns="47910" rIns="95821" bIns="47910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206" y="9720329"/>
            <a:ext cx="3079202" cy="512637"/>
          </a:xfrm>
          <a:prstGeom prst="rect">
            <a:avLst/>
          </a:prstGeom>
        </p:spPr>
        <p:txBody>
          <a:bodyPr vert="horz" lIns="95821" tIns="47910" rIns="95821" bIns="47910" rtlCol="0" anchor="b"/>
          <a:lstStyle>
            <a:lvl1pPr algn="r">
              <a:defRPr sz="1300"/>
            </a:lvl1pPr>
          </a:lstStyle>
          <a:p>
            <a:fld id="{9976D6B2-DB5B-46AC-941C-F48210171D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91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4" y="4"/>
            <a:ext cx="3078427" cy="511729"/>
          </a:xfrm>
          <a:prstGeom prst="rect">
            <a:avLst/>
          </a:prstGeom>
        </p:spPr>
        <p:txBody>
          <a:bodyPr vert="horz" lIns="95821" tIns="47910" rIns="95821" bIns="47910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8" y="4"/>
            <a:ext cx="3078427" cy="511729"/>
          </a:xfrm>
          <a:prstGeom prst="rect">
            <a:avLst/>
          </a:prstGeom>
        </p:spPr>
        <p:txBody>
          <a:bodyPr vert="horz" lIns="95821" tIns="47910" rIns="95821" bIns="47910" rtlCol="0"/>
          <a:lstStyle>
            <a:lvl1pPr algn="r">
              <a:defRPr sz="1300"/>
            </a:lvl1pPr>
          </a:lstStyle>
          <a:p>
            <a:fld id="{1BDA1B8C-F740-4DE1-9B91-AEC311746FC2}" type="datetimeFigureOut">
              <a:rPr lang="fr-FR" smtClean="0"/>
              <a:t>06/05/2025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821" tIns="47910" rIns="95821" bIns="4791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861444"/>
            <a:ext cx="5683250" cy="4605577"/>
          </a:xfrm>
          <a:prstGeom prst="rect">
            <a:avLst/>
          </a:prstGeom>
        </p:spPr>
        <p:txBody>
          <a:bodyPr vert="horz" lIns="95821" tIns="47910" rIns="95821" bIns="4791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4" y="9721110"/>
            <a:ext cx="3078427" cy="511729"/>
          </a:xfrm>
          <a:prstGeom prst="rect">
            <a:avLst/>
          </a:prstGeom>
        </p:spPr>
        <p:txBody>
          <a:bodyPr vert="horz" lIns="95821" tIns="47910" rIns="95821" bIns="47910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8" y="9721110"/>
            <a:ext cx="3078427" cy="511729"/>
          </a:xfrm>
          <a:prstGeom prst="rect">
            <a:avLst/>
          </a:prstGeom>
        </p:spPr>
        <p:txBody>
          <a:bodyPr vert="horz" lIns="95821" tIns="47910" rIns="95821" bIns="47910" rtlCol="0" anchor="b"/>
          <a:lstStyle>
            <a:lvl1pPr algn="r">
              <a:defRPr sz="1300"/>
            </a:lvl1pPr>
          </a:lstStyle>
          <a:p>
            <a:fld id="{1F6235F5-CAA4-40F4-9D8E-981A862202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23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372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669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L’herbe est économiquement intéressante si elle est pâturée.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9FE8D-A77B-4BE6-B5B7-333F435777A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009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360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4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78544" indent="-29944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97760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76865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155969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635074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114177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593281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072386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63FB6D4B-F488-4FC2-B921-EC01A7375FD7}" type="slidenum">
              <a:rPr lang="fr-FR" sz="1300">
                <a:solidFill>
                  <a:prstClr val="black"/>
                </a:solidFill>
              </a:rPr>
              <a:pPr/>
              <a:t>21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854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fait de pâturer n’altère pas le niveau de valorisation des prairies: rendement valorisé stable</a:t>
            </a:r>
            <a:r>
              <a:rPr lang="fr-FR" baseline="0" dirty="0"/>
              <a:t> entre les systèmes. Par contre, les stocks utilisés diminuent avec la part d’herbe pâturée. A l’inverse, la productivité par hectare diminue: 10 800 l produit/ha SFP – 9000 – 7400 – 4600</a:t>
            </a:r>
          </a:p>
          <a:p>
            <a:r>
              <a:rPr lang="fr-FR" baseline="0" dirty="0"/>
              <a:t>30 % de variation à potentiel pédoclimatique égal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9FE8D-A77B-4BE6-B5B7-333F435777A4}" type="slidenum">
              <a:rPr lang="fr-FR" smtClean="0">
                <a:solidFill>
                  <a:prstClr val="black"/>
                </a:solidFill>
              </a:rPr>
              <a:pPr/>
              <a:t>25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69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324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185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Durée de vie d’une feuille: 330 °j RGA</a:t>
            </a:r>
          </a:p>
          <a:p>
            <a:r>
              <a:rPr lang="fr-FR" dirty="0"/>
              <a:t>Apparition d’une feuille: 110 °j x 3 feuilles RGA / 125 °j x 3 feuilles dactyle</a:t>
            </a:r>
            <a:r>
              <a:rPr lang="fr-FR" baseline="0" dirty="0"/>
              <a:t> / 240 °j x 2 feuilles en fétuque élevée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71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740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903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Compte-tenu de la croissance de l’herbe</a:t>
            </a:r>
            <a:r>
              <a:rPr lang="fr-FR" baseline="0" dirty="0"/>
              <a:t> moyenne sur le département, cela définit le système vers lequel on peut s’orienter.</a:t>
            </a:r>
          </a:p>
          <a:p>
            <a:r>
              <a:rPr lang="fr-FR" baseline="0" dirty="0"/>
              <a:t>Pour fermer le silo: 30 ares/VL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532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78544" indent="-29944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97760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76865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155969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635074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114177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593281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072386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8734A83E-0E35-48C5-89D0-6B4A5D535153}" type="slidenum">
              <a:rPr lang="fr-FR" sz="1300">
                <a:solidFill>
                  <a:prstClr val="black"/>
                </a:solidFill>
              </a:rPr>
              <a:pPr/>
              <a:t>50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On peut obtenir des performances animales</a:t>
            </a:r>
            <a:r>
              <a:rPr lang="fr-FR" baseline="0" dirty="0"/>
              <a:t> équivalentes avec du pâturage continu mais la valorisation par hectare sera moins bonne.</a:t>
            </a:r>
          </a:p>
          <a:p>
            <a:pPr eaLnBrk="1" hangingPunct="1"/>
            <a:endParaRPr lang="fr-F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78544" indent="-29944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97760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76865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155969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635074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114177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593281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072386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C0E4EBC5-D729-4EAA-961B-ED93A84BB364}" type="slidenum">
              <a:rPr lang="fr-FR" sz="1300">
                <a:solidFill>
                  <a:prstClr val="black"/>
                </a:solidFill>
              </a:rPr>
              <a:pPr/>
              <a:t>54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38575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/>
              <a:t>En système génisses et allaitantes,</a:t>
            </a:r>
            <a:r>
              <a:rPr lang="fr-FR" baseline="0" dirty="0"/>
              <a:t> selon la pousse de l’herbe (potentiel des prairies) on définit la surface accessible pour une ration 100 % herbe.</a:t>
            </a:r>
            <a:endParaRPr lang="fr-F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78544" indent="-29944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97760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76865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155969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635074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114177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593281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072386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E475E437-804E-4B12-9CED-AECCABAF8A26}" type="slidenum">
              <a:rPr lang="fr-FR" sz="1300">
                <a:solidFill>
                  <a:prstClr val="black"/>
                </a:solidFill>
              </a:rPr>
              <a:pPr/>
              <a:t>57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3857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&gt; 200 m: le système d’abreuvement doit être capable de</a:t>
            </a:r>
            <a:r>
              <a:rPr lang="fr-FR" baseline="0" dirty="0"/>
              <a:t> satisfaire la moitié de la conso quotidienne du troupeau en 10 minutes</a:t>
            </a:r>
          </a:p>
          <a:p>
            <a:r>
              <a:rPr lang="fr-FR" baseline="0" dirty="0"/>
              <a:t>Si &lt; 200 m: ¼ de la conso en 10 minutes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519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Durée de vie d’une feuille: 330 °j RGA</a:t>
            </a:r>
          </a:p>
          <a:p>
            <a:r>
              <a:rPr lang="fr-FR" dirty="0"/>
              <a:t>Apparition d’une feuille: 110 °j x 3 feuilles RGA / 125 °j x 3 feuilles dactyle</a:t>
            </a:r>
            <a:r>
              <a:rPr lang="fr-FR" baseline="0" dirty="0"/>
              <a:t> / 240 °j x 2 feuilles en </a:t>
            </a:r>
            <a:r>
              <a:rPr lang="fr-FR" baseline="0"/>
              <a:t>fétuque élevée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903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78544" indent="-29944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97760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76865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155969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635074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114177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593281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072386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C516A144-D06C-4E56-BB94-C960E7FB934B}" type="slidenum">
              <a:rPr lang="fr-FR" sz="1300"/>
              <a:pPr/>
              <a:t>75</a:t>
            </a:fld>
            <a:endParaRPr lang="fr-FR" sz="13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4925" cy="38354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78544" indent="-29944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97760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76865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155969" indent="-239552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635074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114177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593281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072386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10C7280A-007D-4303-91EF-AA5E7C5794FA}" type="slidenum">
              <a:rPr lang="fr-FR" sz="1300">
                <a:solidFill>
                  <a:prstClr val="black"/>
                </a:solidFill>
              </a:rPr>
              <a:pPr/>
              <a:t>101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4925" cy="38354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30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3B803-2D11-442C-9C29-668BB3A9D4B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404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78544" indent="-299440">
              <a:defRPr sz="15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97760" indent="-239552">
              <a:defRPr sz="15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76865" indent="-239552">
              <a:defRPr sz="15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155969" indent="-239552">
              <a:defRPr sz="15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635074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3114177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593281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4072386" indent="-239552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fld id="{697371F8-51DA-4C41-A391-D25DC10764CD}" type="slidenum">
              <a:rPr lang="fr-FR" sz="1300">
                <a:solidFill>
                  <a:prstClr val="black"/>
                </a:solidFill>
              </a:rPr>
              <a:pPr/>
              <a:t>104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38575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fld id="{E41BF994-3F5F-4A0C-B6A6-511F67204CB1}" type="slidenum">
              <a:rPr lang="fr-FR" sz="1200"/>
              <a:pPr/>
              <a:t>107</a:t>
            </a:fld>
            <a:endParaRPr lang="fr-F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CAS 1:</a:t>
            </a:r>
            <a:r>
              <a:rPr lang="fr-FR" baseline="0" dirty="0"/>
              <a:t> Fétuque élevée – Fléole des prés – RGA – TB – TH – lotier</a:t>
            </a:r>
          </a:p>
          <a:p>
            <a:endParaRPr lang="fr-FR" baseline="0" dirty="0"/>
          </a:p>
          <a:p>
            <a:r>
              <a:rPr lang="fr-FR" baseline="0" dirty="0"/>
              <a:t>CAS 2: Luzerne + (Brôme) + Dactyle/Fétuque élevée</a:t>
            </a:r>
          </a:p>
          <a:p>
            <a:endParaRPr lang="fr-FR" baseline="0" dirty="0"/>
          </a:p>
          <a:p>
            <a:r>
              <a:rPr lang="fr-FR" baseline="0" dirty="0"/>
              <a:t>CAS 3: RGA + TB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413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547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96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3B803-2D11-442C-9C29-668BB3A9D4B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23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3B803-2D11-442C-9C29-668BB3A9D4B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2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3B803-2D11-442C-9C29-668BB3A9D4B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12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61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36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79569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2900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8238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63370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362184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rgbClr val="3333CC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5519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83926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55822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00352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7055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96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905692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17268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39557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07451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893155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304800"/>
            <a:ext cx="8001000" cy="57912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37300"/>
            <a:ext cx="34639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Stéphanie Guibert – CA 53 – Avril 2011</a:t>
            </a:r>
          </a:p>
        </p:txBody>
      </p:sp>
    </p:spTree>
    <p:extLst>
      <p:ext uri="{BB962C8B-B14F-4D97-AF65-F5344CB8AC3E}">
        <p14:creationId xmlns:p14="http://schemas.microsoft.com/office/powerpoint/2010/main" val="6245152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81534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641437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400" y="1600201"/>
            <a:ext cx="8153400" cy="441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584077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17279410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893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CA_Mayenne_RV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3340100"/>
            <a:ext cx="201771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64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381000"/>
            <a:ext cx="6248400" cy="1524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noProof="0"/>
              <a:t>Cliquez pour modifier le style du titre du masque</a:t>
            </a:r>
          </a:p>
        </p:txBody>
      </p:sp>
      <p:sp>
        <p:nvSpPr>
          <p:cNvPr id="7465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7200" y="1905000"/>
            <a:ext cx="4648200" cy="17526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309030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1160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422650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76039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53332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11224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09751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7687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6658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05633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738269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2000250" cy="5791200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5848350" cy="579120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9183165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304800"/>
            <a:ext cx="8001000" cy="57912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9839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633200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1143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068007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81534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6494299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400" y="1600201"/>
            <a:ext cx="8153400" cy="441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626109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143977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060711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rgbClr val="3333CC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39315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13757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14378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854262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5228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179275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6518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177105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918692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067139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701755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304800"/>
            <a:ext cx="8001000" cy="57912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37300"/>
            <a:ext cx="34639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Stéphanie Guibert – CA 53 – Avril 2011</a:t>
            </a:r>
          </a:p>
        </p:txBody>
      </p:sp>
    </p:spTree>
    <p:extLst>
      <p:ext uri="{BB962C8B-B14F-4D97-AF65-F5344CB8AC3E}">
        <p14:creationId xmlns:p14="http://schemas.microsoft.com/office/powerpoint/2010/main" val="4869778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81534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8521174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400" y="1600201"/>
            <a:ext cx="8153400" cy="441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524882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7769546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F89ADD-44E3-4907-931B-3236DA192EFE}" type="datetimeFigureOut">
              <a:rPr lang="fr-FR" smtClean="0"/>
              <a:t>06/05/2025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CAB37C-5453-4114-AC19-BFDAF74E3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19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114760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539552" y="285293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5"/>
          <p:cNvSpPr txBox="1">
            <a:spLocks/>
          </p:cNvSpPr>
          <p:nvPr userDrawn="1"/>
        </p:nvSpPr>
        <p:spPr>
          <a:xfrm>
            <a:off x="6983413" y="63690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-110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-110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-110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-110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-110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-110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-110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-110" charset="-128"/>
                <a:cs typeface="+mn-cs"/>
              </a:defRPr>
            </a:lvl9pPr>
          </a:lstStyle>
          <a:p>
            <a:pPr>
              <a:defRPr/>
            </a:pPr>
            <a:fld id="{CE769808-CBBB-4661-9A99-170C32AF1D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D561AF-0447-4575-BA73-0B5AECFB4941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grpSp>
        <p:nvGrpSpPr>
          <p:cNvPr id="16" name="Groupe 15"/>
          <p:cNvGrpSpPr/>
          <p:nvPr userDrawn="1"/>
        </p:nvGrpSpPr>
        <p:grpSpPr>
          <a:xfrm>
            <a:off x="323546" y="332656"/>
            <a:ext cx="8568934" cy="6218956"/>
            <a:chOff x="323546" y="332656"/>
            <a:chExt cx="8568934" cy="6218956"/>
          </a:xfrm>
        </p:grpSpPr>
        <p:grpSp>
          <p:nvGrpSpPr>
            <p:cNvPr id="15" name="Groupe 14"/>
            <p:cNvGrpSpPr/>
            <p:nvPr userDrawn="1"/>
          </p:nvGrpSpPr>
          <p:grpSpPr>
            <a:xfrm>
              <a:off x="323546" y="332656"/>
              <a:ext cx="8568934" cy="6218944"/>
              <a:chOff x="311641" y="415456"/>
              <a:chExt cx="8568934" cy="6218944"/>
            </a:xfrm>
          </p:grpSpPr>
          <p:grpSp>
            <p:nvGrpSpPr>
              <p:cNvPr id="8" name="Groupe 8"/>
              <p:cNvGrpSpPr>
                <a:grpSpLocks/>
              </p:cNvGrpSpPr>
              <p:nvPr userDrawn="1"/>
            </p:nvGrpSpPr>
            <p:grpSpPr bwMode="auto">
              <a:xfrm>
                <a:off x="311641" y="415500"/>
                <a:ext cx="5587190" cy="6218900"/>
                <a:chOff x="1879" y="2217"/>
                <a:chExt cx="55900" cy="62189"/>
              </a:xfrm>
            </p:grpSpPr>
            <p:grpSp>
              <p:nvGrpSpPr>
                <p:cNvPr id="9" name="Groupe 7"/>
                <p:cNvGrpSpPr>
                  <a:grpSpLocks/>
                </p:cNvGrpSpPr>
                <p:nvPr/>
              </p:nvGrpSpPr>
              <p:grpSpPr bwMode="auto">
                <a:xfrm>
                  <a:off x="1879" y="2217"/>
                  <a:ext cx="55900" cy="19440"/>
                  <a:chOff x="1879" y="2217"/>
                  <a:chExt cx="55900" cy="19440"/>
                </a:xfrm>
              </p:grpSpPr>
              <p:pic>
                <p:nvPicPr>
                  <p:cNvPr id="11" name="Image 5" descr="20170403_11551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879" y="2217"/>
                    <a:ext cx="24450" cy="144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Image 1" descr="20170606_121006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33331" y="7257"/>
                    <a:ext cx="24448" cy="144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5" name="Picture 11" descr="20170421_15241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79" y="49972"/>
                  <a:ext cx="24414" cy="144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32" name="Picture 12"/>
              <p:cNvPicPr>
                <a:picLocks noChangeAspect="1" noChangeArrowheads="1"/>
              </p:cNvPicPr>
              <p:nvPr userDrawn="1"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442143" y="415456"/>
                <a:ext cx="2438432" cy="144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1" name="Picture 11"/>
              <p:cNvPicPr>
                <a:picLocks noChangeAspect="1" noChangeArrowheads="1"/>
              </p:cNvPicPr>
              <p:nvPr userDrawn="1"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455215" y="4879952"/>
                <a:ext cx="2444671" cy="144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133" name="Picture 13"/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51619" y="5111612"/>
              <a:ext cx="2440173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28081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81534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69808-CBBB-4661-9A99-170C32AF1D99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806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400" y="1600201"/>
            <a:ext cx="8153400" cy="441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6CE86-C35C-4762-A322-5FD0569E552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34767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06F0A-EA1F-4F4A-9181-B329F66FCC7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191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1548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00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568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5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0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236538"/>
            <a:ext cx="8599487" cy="662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248400" cy="152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 du masque</a:t>
            </a:r>
            <a:endParaRPr lang="fr-FR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30388"/>
            <a:ext cx="4649787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230313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383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307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913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9550"/>
            <a:ext cx="8604250" cy="66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5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913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Connecteur droit 2"/>
          <p:cNvCxnSpPr>
            <a:cxnSpLocks noChangeShapeType="1"/>
          </p:cNvCxnSpPr>
          <p:nvPr userDrawn="1"/>
        </p:nvCxnSpPr>
        <p:spPr bwMode="auto">
          <a:xfrm>
            <a:off x="609600" y="1219200"/>
            <a:ext cx="6781800" cy="1588"/>
          </a:xfrm>
          <a:prstGeom prst="line">
            <a:avLst/>
          </a:prstGeom>
          <a:noFill/>
          <a:ln w="22225">
            <a:solidFill>
              <a:schemeClr val="accent2"/>
            </a:solidFill>
            <a:round/>
            <a:headEnd/>
            <a:tailEnd/>
          </a:ln>
          <a:effectLst>
            <a:outerShdw rotWithShape="0">
              <a:schemeClr val="bg1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5" name="Image 4" descr="Page courante boomerang.pd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700" y="4763"/>
            <a:ext cx="17653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 5" descr="Page titre pied Végétal.pdf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00" y="6180138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ZoneTexte 6"/>
          <p:cNvSpPr txBox="1">
            <a:spLocks noChangeArrowheads="1"/>
          </p:cNvSpPr>
          <p:nvPr userDrawn="1"/>
        </p:nvSpPr>
        <p:spPr bwMode="auto">
          <a:xfrm>
            <a:off x="3819525" y="6457950"/>
            <a:ext cx="5181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 defTabSz="457200" eaLnBrk="1" hangingPunct="1">
              <a:spcAft>
                <a:spcPts val="600"/>
              </a:spcAft>
              <a:defRPr/>
            </a:pPr>
            <a:r>
              <a:rPr lang="fr-FR" sz="500" dirty="0">
                <a:solidFill>
                  <a:prstClr val="white"/>
                </a:solidFill>
              </a:rPr>
              <a:t>Ce document est la propriété exclusive de la Chambre d’agriculture de la Mayenne.</a:t>
            </a:r>
          </a:p>
          <a:p>
            <a:pPr algn="r" defTabSz="457200" eaLnBrk="1" hangingPunct="1">
              <a:spcAft>
                <a:spcPts val="600"/>
              </a:spcAft>
              <a:defRPr/>
            </a:pPr>
            <a:r>
              <a:rPr lang="fr-FR" sz="500">
                <a:solidFill>
                  <a:prstClr val="white"/>
                </a:solidFill>
              </a:rPr>
              <a:t>Reproduction et communication à un tiers après autorisation de la Chambre d’agriculture de la Mayenne</a:t>
            </a:r>
            <a:endParaRPr lang="fr-FR" sz="5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3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5"/>
          <p:cNvSpPr>
            <a:spLocks noChangeShapeType="1"/>
          </p:cNvSpPr>
          <p:nvPr/>
        </p:nvSpPr>
        <p:spPr bwMode="auto">
          <a:xfrm flipH="1">
            <a:off x="611188" y="1195388"/>
            <a:ext cx="6769100" cy="0"/>
          </a:xfrm>
          <a:prstGeom prst="line">
            <a:avLst/>
          </a:prstGeom>
          <a:noFill/>
          <a:ln w="19050">
            <a:solidFill>
              <a:srgbClr val="0091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eaLnBrk="0" hangingPunct="0"/>
            <a:endParaRPr lang="fr-FR" sz="1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027" name="Picture 3" descr="fleche_grd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 du masque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pic>
        <p:nvPicPr>
          <p:cNvPr id="1030" name="Picture 6" descr="ppt3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6192838"/>
            <a:ext cx="82423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555875" y="6364288"/>
            <a:ext cx="4968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fr-FR">
                <a:solidFill>
                  <a:srgbClr val="FFFFFF"/>
                </a:solidFill>
                <a:latin typeface="Verdana" pitchFamily="34" charset="0"/>
              </a:rPr>
              <a:t>Stéphanie Guibert – CA53</a:t>
            </a:r>
          </a:p>
        </p:txBody>
      </p:sp>
    </p:spTree>
    <p:extLst>
      <p:ext uri="{BB962C8B-B14F-4D97-AF65-F5344CB8AC3E}">
        <p14:creationId xmlns:p14="http://schemas.microsoft.com/office/powerpoint/2010/main" val="32640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913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Connecteur droit 2"/>
          <p:cNvCxnSpPr>
            <a:cxnSpLocks noChangeShapeType="1"/>
          </p:cNvCxnSpPr>
          <p:nvPr userDrawn="1"/>
        </p:nvCxnSpPr>
        <p:spPr bwMode="auto">
          <a:xfrm>
            <a:off x="609600" y="1219200"/>
            <a:ext cx="6781800" cy="1588"/>
          </a:xfrm>
          <a:prstGeom prst="line">
            <a:avLst/>
          </a:prstGeom>
          <a:noFill/>
          <a:ln w="22225">
            <a:solidFill>
              <a:schemeClr val="accent2"/>
            </a:solidFill>
            <a:round/>
            <a:headEnd/>
            <a:tailEnd/>
          </a:ln>
          <a:effectLst>
            <a:outerShdw rotWithShape="0">
              <a:schemeClr val="bg1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5" name="Image 4" descr="Page courante boomerang.pd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700" y="4763"/>
            <a:ext cx="17653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 5" descr="Page titre pied Végétal.pdf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00" y="6180138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ZoneTexte 6"/>
          <p:cNvSpPr txBox="1">
            <a:spLocks noChangeArrowheads="1"/>
          </p:cNvSpPr>
          <p:nvPr userDrawn="1"/>
        </p:nvSpPr>
        <p:spPr bwMode="auto">
          <a:xfrm>
            <a:off x="3819525" y="6457950"/>
            <a:ext cx="5181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 defTabSz="457200" eaLnBrk="1" hangingPunct="1">
              <a:spcAft>
                <a:spcPts val="600"/>
              </a:spcAft>
              <a:defRPr/>
            </a:pPr>
            <a:r>
              <a:rPr lang="fr-FR" sz="500" dirty="0">
                <a:solidFill>
                  <a:prstClr val="white"/>
                </a:solidFill>
              </a:rPr>
              <a:t>Ce document est la propriété exclusive de la Chambre d’agriculture de la Mayenne.</a:t>
            </a:r>
          </a:p>
          <a:p>
            <a:pPr algn="r" defTabSz="457200" eaLnBrk="1" hangingPunct="1">
              <a:spcAft>
                <a:spcPts val="600"/>
              </a:spcAft>
              <a:defRPr/>
            </a:pPr>
            <a:r>
              <a:rPr lang="fr-FR" sz="500">
                <a:solidFill>
                  <a:prstClr val="white"/>
                </a:solidFill>
              </a:rPr>
              <a:t>Reproduction et communication à un tiers après autorisation de la Chambre d’agriculture de la Mayenne</a:t>
            </a:r>
            <a:endParaRPr lang="fr-FR" sz="5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9550"/>
            <a:ext cx="8604250" cy="66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0347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913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Connecteur droit 2"/>
          <p:cNvCxnSpPr>
            <a:cxnSpLocks noChangeShapeType="1"/>
          </p:cNvCxnSpPr>
          <p:nvPr userDrawn="1"/>
        </p:nvCxnSpPr>
        <p:spPr bwMode="auto">
          <a:xfrm>
            <a:off x="609600" y="1219200"/>
            <a:ext cx="6781800" cy="1588"/>
          </a:xfrm>
          <a:prstGeom prst="line">
            <a:avLst/>
          </a:prstGeom>
          <a:noFill/>
          <a:ln w="22225">
            <a:solidFill>
              <a:schemeClr val="accent2"/>
            </a:solidFill>
            <a:round/>
            <a:headEnd/>
            <a:tailEnd/>
          </a:ln>
          <a:effectLst>
            <a:outerShdw rotWithShape="0">
              <a:schemeClr val="bg1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5" name="Image 4" descr="Page courante boomerang.pdf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700" y="4763"/>
            <a:ext cx="17653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 5" descr="Page titre pied Végétal.pdf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00" y="6180138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ZoneTexte 6"/>
          <p:cNvSpPr txBox="1">
            <a:spLocks noChangeArrowheads="1"/>
          </p:cNvSpPr>
          <p:nvPr userDrawn="1"/>
        </p:nvSpPr>
        <p:spPr bwMode="auto">
          <a:xfrm>
            <a:off x="3819525" y="6457950"/>
            <a:ext cx="5181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 defTabSz="457200" eaLnBrk="1" hangingPunct="1">
              <a:spcAft>
                <a:spcPts val="600"/>
              </a:spcAft>
              <a:defRPr/>
            </a:pPr>
            <a:r>
              <a:rPr lang="fr-FR" sz="500" dirty="0">
                <a:solidFill>
                  <a:prstClr val="white"/>
                </a:solidFill>
              </a:rPr>
              <a:t>Ce document est la propriété exclusive de la Chambre d’agriculture de la Mayenne.</a:t>
            </a:r>
          </a:p>
          <a:p>
            <a:pPr algn="r" defTabSz="457200" eaLnBrk="1" hangingPunct="1">
              <a:spcAft>
                <a:spcPts val="600"/>
              </a:spcAft>
              <a:defRPr/>
            </a:pPr>
            <a:r>
              <a:rPr lang="fr-FR" sz="500">
                <a:solidFill>
                  <a:prstClr val="white"/>
                </a:solidFill>
              </a:rPr>
              <a:t>Reproduction et communication à un tiers après autorisation de la Chambre d’agriculture de la Mayenne</a:t>
            </a:r>
            <a:endParaRPr lang="fr-FR" sz="5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0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8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Connecteur droit 2"/>
          <p:cNvCxnSpPr>
            <a:cxnSpLocks noChangeShapeType="1"/>
          </p:cNvCxnSpPr>
          <p:nvPr/>
        </p:nvCxnSpPr>
        <p:spPr bwMode="auto">
          <a:xfrm>
            <a:off x="609600" y="1219200"/>
            <a:ext cx="6781800" cy="1588"/>
          </a:xfrm>
          <a:prstGeom prst="line">
            <a:avLst/>
          </a:prstGeom>
          <a:noFill/>
          <a:ln w="22225">
            <a:solidFill>
              <a:schemeClr val="accent2"/>
            </a:solidFill>
            <a:round/>
            <a:headEnd/>
            <a:tailEnd/>
          </a:ln>
          <a:effectLst>
            <a:outerShdw rotWithShape="0">
              <a:schemeClr val="bg1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5" name="Image 4" descr="Page courante boomerang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7625" y="4763"/>
            <a:ext cx="17653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 5" descr="Page titre pied Végétal.pd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544" y="6283325"/>
            <a:ext cx="7013856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ZoneTexte 6"/>
          <p:cNvSpPr txBox="1">
            <a:spLocks noChangeArrowheads="1"/>
          </p:cNvSpPr>
          <p:nvPr/>
        </p:nvSpPr>
        <p:spPr bwMode="auto">
          <a:xfrm>
            <a:off x="3810000" y="6457950"/>
            <a:ext cx="5181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 eaLnBrk="1" hangingPunct="1">
              <a:spcAft>
                <a:spcPts val="0"/>
              </a:spcAft>
              <a:defRPr/>
            </a:pPr>
            <a:r>
              <a:rPr lang="fr-FR" altLang="fr-FR" sz="500" dirty="0">
                <a:solidFill>
                  <a:schemeClr val="bg1"/>
                </a:solidFill>
                <a:latin typeface="Verdana" pitchFamily="-110" charset="0"/>
              </a:rPr>
              <a:t>Ce document est la propriété exclusive de la Chambre d’agriculture Pays de la Loire.</a:t>
            </a:r>
          </a:p>
          <a:p>
            <a:pPr algn="r" eaLnBrk="1" hangingPunct="1">
              <a:spcAft>
                <a:spcPts val="0"/>
              </a:spcAft>
              <a:defRPr/>
            </a:pPr>
            <a:r>
              <a:rPr lang="fr-FR" altLang="fr-FR" sz="500" dirty="0">
                <a:solidFill>
                  <a:schemeClr val="bg1"/>
                </a:solidFill>
                <a:latin typeface="Verdana" pitchFamily="-110" charset="0"/>
              </a:rPr>
              <a:t>Reproduction et communication à un tiers après autorisation de la Chambre d’agriculture Pays de la Loire.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31013" y="62166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defRPr/>
            </a:pPr>
            <a:fld id="{60D561AF-0447-4575-BA73-0B5AECFB4941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602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SERVICES%20FOURRAG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hyperlink" Target="SERVICES%20ENVIRONNEMENTAUX" TargetMode="External"/><Relationship Id="rId4" Type="http://schemas.openxmlformats.org/officeDocument/2006/relationships/hyperlink" Target="SERVICES%20AGRONOMIQUES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je-pature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oleObject" Target="../embeddings/oleObject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07504" y="536848"/>
            <a:ext cx="6248400" cy="1524000"/>
          </a:xfrm>
        </p:spPr>
        <p:txBody>
          <a:bodyPr/>
          <a:lstStyle/>
          <a:p>
            <a:pPr algn="ctr" eaLnBrk="1" hangingPunct="1"/>
            <a:r>
              <a:rPr lang="fr-FR" dirty="0"/>
              <a:t>Améliorer la conduite de ses prairies en élevage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1143000"/>
          </a:xfrm>
        </p:spPr>
        <p:txBody>
          <a:bodyPr/>
          <a:lstStyle/>
          <a:p>
            <a:r>
              <a:rPr lang="fr-FR" sz="3200" dirty="0"/>
              <a:t>Les services rendus par les prairies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53551" y="2490392"/>
            <a:ext cx="1194113" cy="46166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Production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UF, MAT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23528" y="1412776"/>
            <a:ext cx="1227645" cy="646331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hlinkClick r:id="rId3" action="ppaction://hlinkfile"/>
              </a:rPr>
              <a:t>Services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hlinkClick r:id="rId3" action="ppaction://hlinkfile"/>
              </a:rPr>
              <a:t>fourragers</a:t>
            </a:r>
            <a:endParaRPr kumimoji="0" lang="fr-FR" sz="1800" b="1" i="0" u="none" strike="noStrike" kern="0" cap="sm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144752" y="1484784"/>
            <a:ext cx="2497924" cy="646331"/>
          </a:xfrm>
          <a:prstGeom prst="rect">
            <a:avLst/>
          </a:prstGeom>
          <a:solidFill>
            <a:srgbClr val="92D05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small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hlinkClick r:id="rId4" action="ppaction://hlinkfile"/>
              </a:rPr>
              <a:t>Services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small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hlinkClick r:id="rId4" action="ppaction://hlinkfile"/>
              </a:rPr>
              <a:t>Agronomiques</a:t>
            </a:r>
            <a:endParaRPr kumimoji="0" lang="fr-FR" sz="1800" b="1" i="0" u="none" strike="noStrike" kern="0" cap="small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870332" y="2566644"/>
            <a:ext cx="1395987" cy="830997"/>
          </a:xfrm>
          <a:prstGeom prst="rect">
            <a:avLst/>
          </a:prstGeom>
          <a:solidFill>
            <a:srgbClr val="92D05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Gestion des adventices: </a:t>
            </a:r>
            <a:r>
              <a:rPr kumimoji="0" lang="fr-FR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faible</a:t>
            </a:r>
            <a:r>
              <a:rPr kumimoji="0" lang="fr-FR" sz="12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utilisation de </a:t>
            </a:r>
            <a:r>
              <a:rPr kumimoji="0" lang="fr-FR" sz="1200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phytos</a:t>
            </a:r>
            <a:endParaRPr kumimoji="0" lang="fr-FR" sz="12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461084" y="2568219"/>
            <a:ext cx="1865260" cy="646331"/>
          </a:xfrm>
          <a:prstGeom prst="rect">
            <a:avLst/>
          </a:prstGeom>
          <a:solidFill>
            <a:srgbClr val="92D05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Economie d’intrants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: Fournitures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d’azote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ds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la</a:t>
            </a:r>
            <a:r>
              <a:rPr kumimoji="0" lang="fr-FR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rotation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53876" y="4283005"/>
            <a:ext cx="1918923" cy="646331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hlinkClick r:id="rId5" action="ppaction://hlinkfile"/>
              </a:rPr>
              <a:t>Services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hlinkClick r:id="rId5" action="ppaction://hlinkfile"/>
              </a:rPr>
              <a:t>Environnementaux</a:t>
            </a:r>
            <a:endParaRPr kumimoji="0" lang="fr-FR" sz="1800" b="1" i="0" u="none" strike="noStrike" kern="0" cap="sm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153099" y="5168225"/>
            <a:ext cx="1211588" cy="276999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Qualité de</a:t>
            </a:r>
            <a:r>
              <a:rPr kumimoji="0" lang="fr-FR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l’eau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754952" y="4983162"/>
            <a:ext cx="1359441" cy="461665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Stockage du carbone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53099" y="5589240"/>
            <a:ext cx="2003676" cy="461665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Elément</a:t>
            </a:r>
            <a:r>
              <a:rPr kumimoji="0" lang="fr-FR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structurant du paysage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4" name="Connecteur droit avec flèche 13"/>
          <p:cNvCxnSpPr>
            <a:stCxn id="4" idx="2"/>
            <a:endCxn id="3" idx="0"/>
          </p:cNvCxnSpPr>
          <p:nvPr/>
        </p:nvCxnSpPr>
        <p:spPr>
          <a:xfrm>
            <a:off x="937351" y="2059107"/>
            <a:ext cx="13257" cy="43128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23528" y="3789040"/>
            <a:ext cx="8043743" cy="369332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small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Maîtrise du coût alimentaire et du coût de production</a:t>
            </a:r>
          </a:p>
        </p:txBody>
      </p:sp>
      <p:cxnSp>
        <p:nvCxnSpPr>
          <p:cNvPr id="24" name="Connecteur droit avec flèche 23"/>
          <p:cNvCxnSpPr>
            <a:stCxn id="5" idx="2"/>
            <a:endCxn id="6" idx="0"/>
          </p:cNvCxnSpPr>
          <p:nvPr/>
        </p:nvCxnSpPr>
        <p:spPr>
          <a:xfrm flipH="1">
            <a:off x="4568326" y="2131115"/>
            <a:ext cx="1825388" cy="435529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5" idx="2"/>
            <a:endCxn id="8" idx="0"/>
          </p:cNvCxnSpPr>
          <p:nvPr/>
        </p:nvCxnSpPr>
        <p:spPr>
          <a:xfrm>
            <a:off x="6393714" y="2131115"/>
            <a:ext cx="0" cy="437104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7545480" y="2566644"/>
            <a:ext cx="1491016" cy="646331"/>
          </a:xfrm>
          <a:prstGeom prst="rect">
            <a:avLst/>
          </a:prstGeom>
          <a:solidFill>
            <a:srgbClr val="92D05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Structure physique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 du sol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: portance, érosion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5372799" y="5672281"/>
            <a:ext cx="1359441" cy="276999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Biodiversité</a:t>
            </a:r>
          </a:p>
        </p:txBody>
      </p:sp>
      <p:cxnSp>
        <p:nvCxnSpPr>
          <p:cNvPr id="38" name="Connecteur droit avec flèche 37"/>
          <p:cNvCxnSpPr>
            <a:stCxn id="5" idx="2"/>
            <a:endCxn id="31" idx="0"/>
          </p:cNvCxnSpPr>
          <p:nvPr/>
        </p:nvCxnSpPr>
        <p:spPr>
          <a:xfrm>
            <a:off x="6393714" y="2131115"/>
            <a:ext cx="1897274" cy="435529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7236296" y="4297742"/>
            <a:ext cx="1622498" cy="916252"/>
          </a:xfrm>
          <a:prstGeom prst="ellipse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Travail</a:t>
            </a:r>
          </a:p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Bien-être éleveur</a:t>
            </a:r>
          </a:p>
          <a:p>
            <a:pPr algn="ctr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908766" y="1412776"/>
            <a:ext cx="1513555" cy="646331"/>
          </a:xfrm>
          <a:prstGeom prst="rect">
            <a:avLst/>
          </a:prstGeom>
          <a:solidFill>
            <a:srgbClr val="FFFF99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hlinkClick r:id="rId3" action="ppaction://hlinkfile"/>
              </a:rPr>
              <a:t>Services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cap="small" dirty="0">
                <a:solidFill>
                  <a:sysClr val="windowText" lastClr="000000"/>
                </a:solidFill>
                <a:latin typeface="Calibri" panose="020F0502020204030204"/>
                <a:hlinkClick r:id="rId3" action="ppaction://hlinkfile"/>
              </a:rPr>
              <a:t>zootechnique</a:t>
            </a:r>
            <a:r>
              <a:rPr kumimoji="0" lang="fr-FR" sz="1800" b="1" i="0" u="none" strike="noStrike" kern="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hlinkClick r:id="rId3" action="ppaction://hlinkfile"/>
              </a:rPr>
              <a:t>s</a:t>
            </a:r>
            <a:endParaRPr kumimoji="0" lang="fr-FR" sz="1800" b="1" i="0" u="none" strike="noStrike" kern="0" cap="sm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2650889" y="2055681"/>
            <a:ext cx="13257" cy="43128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153751" y="2492896"/>
            <a:ext cx="1194113" cy="646331"/>
          </a:xfrm>
          <a:prstGeom prst="rect">
            <a:avLst/>
          </a:prstGeom>
          <a:solidFill>
            <a:srgbClr val="FFFF99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Santé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Bien-être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rPr>
              <a:t>Tanins</a:t>
            </a:r>
          </a:p>
        </p:txBody>
      </p:sp>
      <p:sp>
        <p:nvSpPr>
          <p:cNvPr id="28" name="Ellipse 27"/>
          <p:cNvSpPr/>
          <p:nvPr/>
        </p:nvSpPr>
        <p:spPr>
          <a:xfrm>
            <a:off x="323528" y="4293097"/>
            <a:ext cx="2185668" cy="690066"/>
          </a:xfrm>
          <a:prstGeom prst="ellipse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Image des produits</a:t>
            </a:r>
          </a:p>
          <a:p>
            <a:pPr algn="ctr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Flèche vers le bas 6"/>
          <p:cNvSpPr/>
          <p:nvPr/>
        </p:nvSpPr>
        <p:spPr>
          <a:xfrm>
            <a:off x="1259632" y="5048557"/>
            <a:ext cx="432048" cy="276999"/>
          </a:xfrm>
          <a:prstGeom prst="downArrow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539552" y="5354052"/>
            <a:ext cx="2111337" cy="276999"/>
          </a:xfrm>
          <a:prstGeom prst="rect">
            <a:avLst/>
          </a:prstGeom>
          <a:solidFill>
            <a:srgbClr val="FF3399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Recherche de valeur ajoutée</a:t>
            </a:r>
          </a:p>
        </p:txBody>
      </p:sp>
    </p:spTree>
    <p:extLst>
      <p:ext uri="{BB962C8B-B14F-4D97-AF65-F5344CB8AC3E}">
        <p14:creationId xmlns:p14="http://schemas.microsoft.com/office/powerpoint/2010/main" val="15027138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87" y="1196752"/>
            <a:ext cx="5487825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9512" y="1196752"/>
            <a:ext cx="338437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  <a:defRPr/>
            </a:pPr>
            <a:r>
              <a:rPr lang="fr-FR" sz="2000" b="1" dirty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Facteur de qualité du printemps</a:t>
            </a:r>
          </a:p>
          <a:p>
            <a:pPr lvl="1">
              <a:buFont typeface="Wingdings" pitchFamily="2" charset="2"/>
              <a:buChar char="ð"/>
              <a:defRPr/>
            </a:pPr>
            <a:r>
              <a:rPr lang="fr-FR" sz="20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Accès de la lumière au plateau de tallage et aux points stolonifères du trèfle blanc</a:t>
            </a:r>
          </a:p>
          <a:p>
            <a:pPr lvl="1">
              <a:buFont typeface="Wingdings" pitchFamily="2" charset="2"/>
              <a:buChar char="ð"/>
              <a:defRPr/>
            </a:pPr>
            <a:endParaRPr lang="fr-FR" sz="20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fr-FR" sz="20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Une </a:t>
            </a:r>
            <a:r>
              <a:rPr lang="fr-FR" sz="2000" b="1" dirty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valeur fourragère proche du printemps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, diminution des besoins en fourrages stockés, économie de correcteur azoté (</a:t>
            </a:r>
            <a:r>
              <a:rPr lang="fr-FR" sz="2000" dirty="0">
                <a:solidFill>
                  <a:srgbClr val="000000"/>
                </a:solidFill>
              </a:rPr>
              <a:t>-500 g à -2 kg selon la part de fourrages stockés)</a:t>
            </a:r>
            <a:endParaRPr lang="fr-FR" sz="2000" b="1" dirty="0">
              <a:solidFill>
                <a:srgbClr val="009900"/>
              </a:solidFill>
              <a:latin typeface="Verdana" pitchFamily="34" charset="0"/>
              <a:sym typeface="Wingdings" pitchFamily="2" charset="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419" y="3573016"/>
            <a:ext cx="3824613" cy="328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323850" y="395953"/>
            <a:ext cx="40382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L’herbe d’automne</a:t>
            </a:r>
          </a:p>
        </p:txBody>
      </p:sp>
    </p:spTree>
    <p:extLst>
      <p:ext uri="{BB962C8B-B14F-4D97-AF65-F5344CB8AC3E}">
        <p14:creationId xmlns:p14="http://schemas.microsoft.com/office/powerpoint/2010/main" val="24787141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5" name="Text Box 3"/>
          <p:cNvSpPr txBox="1">
            <a:spLocks noChangeArrowheads="1"/>
          </p:cNvSpPr>
          <p:nvPr/>
        </p:nvSpPr>
        <p:spPr bwMode="auto">
          <a:xfrm>
            <a:off x="467866" y="1196975"/>
            <a:ext cx="842461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  <a:defRPr/>
            </a:pPr>
            <a:r>
              <a:rPr lang="fr-FR" sz="2000" b="1" dirty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Octobre à décembre</a:t>
            </a:r>
          </a:p>
          <a:p>
            <a:pPr>
              <a:defRPr/>
            </a:pPr>
            <a:endParaRPr lang="fr-FR" sz="20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fr-FR" sz="20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Une quantité non négligeable : </a:t>
            </a:r>
            <a:r>
              <a:rPr lang="fr-FR" sz="2000" b="1" dirty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1 à 2 t MS/ha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(25%)</a:t>
            </a:r>
          </a:p>
          <a:p>
            <a:pPr>
              <a:buFont typeface="Wingdings" pitchFamily="2" charset="2"/>
              <a:buChar char="è"/>
              <a:defRPr/>
            </a:pPr>
            <a:endParaRPr lang="fr-FR" sz="20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marL="0" lvl="1">
              <a:buFont typeface="Wingdings" pitchFamily="2" charset="2"/>
              <a:buChar char="§"/>
              <a:defRPr/>
            </a:pPr>
            <a:r>
              <a:rPr lang="fr-FR" sz="20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Une variabilité interannuelle importante</a:t>
            </a:r>
          </a:p>
          <a:p>
            <a:pPr marL="0" lvl="1">
              <a:defRPr/>
            </a:pPr>
            <a:r>
              <a:rPr lang="fr-FR" sz="2000" b="1" dirty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	De 15 à 40 kg MS/ha/jour</a:t>
            </a:r>
            <a:endParaRPr lang="fr-FR" sz="20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ð"/>
              <a:defRPr/>
            </a:pPr>
            <a:r>
              <a:rPr lang="fr-FR" sz="20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Facteurs </a:t>
            </a:r>
            <a:r>
              <a:rPr lang="fr-FR" sz="2000" dirty="0" err="1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limitants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: réserve hydrique, diminution des températures, de la durée du jour (rayonnement)</a:t>
            </a:r>
          </a:p>
          <a:p>
            <a:pPr lvl="1">
              <a:buFont typeface="Wingdings" pitchFamily="2" charset="2"/>
              <a:buChar char="ð"/>
              <a:defRPr/>
            </a:pPr>
            <a:r>
              <a:rPr lang="fr-FR" sz="20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Reprise variable suivant les espèces (Dactyle&gt;FE&gt;RGA)) </a:t>
            </a:r>
          </a:p>
          <a:p>
            <a:pPr lvl="1">
              <a:buFont typeface="Wingdings" pitchFamily="2" charset="2"/>
              <a:buChar char="ð"/>
              <a:defRPr/>
            </a:pPr>
            <a:endParaRPr lang="fr-FR" sz="20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</p:txBody>
      </p:sp>
      <p:sp>
        <p:nvSpPr>
          <p:cNvPr id="27651" name="Text Box 24"/>
          <p:cNvSpPr txBox="1">
            <a:spLocks noChangeArrowheads="1"/>
          </p:cNvSpPr>
          <p:nvPr/>
        </p:nvSpPr>
        <p:spPr bwMode="auto">
          <a:xfrm>
            <a:off x="323850" y="395953"/>
            <a:ext cx="40382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L’herbe d’automne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15802304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  <p:sp>
        <p:nvSpPr>
          <p:cNvPr id="28674" name="Espace réservé du contenu 2"/>
          <p:cNvSpPr>
            <a:spLocks noGrp="1"/>
          </p:cNvSpPr>
          <p:nvPr>
            <p:ph idx="1"/>
          </p:nvPr>
        </p:nvSpPr>
        <p:spPr>
          <a:xfrm>
            <a:off x="395288" y="1412776"/>
            <a:ext cx="8640762" cy="3455988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fr-FR" sz="2000" b="1" dirty="0">
                <a:solidFill>
                  <a:srgbClr val="009900"/>
                </a:solidFill>
              </a:rPr>
              <a:t>Respecter une transition </a:t>
            </a:r>
            <a:r>
              <a:rPr lang="fr-FR" sz="2000" dirty="0">
                <a:solidFill>
                  <a:schemeClr val="tx1"/>
                </a:solidFill>
              </a:rPr>
              <a:t>si présence de fourrages conservés pendant l’été</a:t>
            </a:r>
          </a:p>
          <a:p>
            <a:pPr eaLnBrk="1" hangingPunct="1">
              <a:buFont typeface="Wingdings" pitchFamily="2" charset="2"/>
              <a:buChar char="§"/>
            </a:pPr>
            <a:endParaRPr lang="fr-FR" sz="2000" dirty="0">
              <a:solidFill>
                <a:schemeClr val="tx1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fr-FR" sz="2000" dirty="0">
                <a:solidFill>
                  <a:schemeClr val="tx1"/>
                </a:solidFill>
              </a:rPr>
              <a:t>Ajuster les fourrages conservés à l’offre en herbe en </a:t>
            </a:r>
            <a:r>
              <a:rPr lang="fr-FR" sz="2000" b="1" dirty="0">
                <a:solidFill>
                  <a:srgbClr val="009900"/>
                </a:solidFill>
              </a:rPr>
              <a:t>limitant l’accès à l’auge le matin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2000" dirty="0">
                <a:solidFill>
                  <a:schemeClr val="tx1"/>
                </a:solidFill>
              </a:rPr>
              <a:t>pour favoriser l’ingestion</a:t>
            </a:r>
          </a:p>
          <a:p>
            <a:pPr eaLnBrk="1" hangingPunct="1">
              <a:buFont typeface="Wingdings" pitchFamily="2" charset="2"/>
              <a:buChar char="§"/>
            </a:pPr>
            <a:endParaRPr lang="fr-FR" sz="2000" dirty="0">
              <a:solidFill>
                <a:schemeClr val="tx1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fr-FR" sz="2000" b="1" dirty="0">
                <a:solidFill>
                  <a:srgbClr val="009900"/>
                </a:solidFill>
              </a:rPr>
              <a:t>Limiter les temps de sortie </a:t>
            </a:r>
            <a:r>
              <a:rPr lang="fr-FR" sz="2000" dirty="0">
                <a:solidFill>
                  <a:schemeClr val="tx1"/>
                </a:solidFill>
              </a:rPr>
              <a:t>dès que la portance devient difficile </a:t>
            </a:r>
            <a:r>
              <a:rPr lang="fr-FR" sz="2000" dirty="0">
                <a:solidFill>
                  <a:schemeClr val="tx1"/>
                </a:solidFill>
                <a:sym typeface="Wingdings" pitchFamily="2" charset="2"/>
              </a:rPr>
              <a:t> VL peuvent consommer 7 à 8 kg MS en 3-4 heures sans fourrages complémentaires la nuit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8675" name="Text Box 24"/>
          <p:cNvSpPr txBox="1">
            <a:spLocks noChangeArrowheads="1"/>
          </p:cNvSpPr>
          <p:nvPr/>
        </p:nvSpPr>
        <p:spPr bwMode="auto">
          <a:xfrm>
            <a:off x="349751" y="467961"/>
            <a:ext cx="40062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L’herbe d’automne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509120"/>
            <a:ext cx="5200462" cy="218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152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71600" y="2348880"/>
            <a:ext cx="723284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4000" b="1" dirty="0">
                <a:solidFill>
                  <a:srgbClr val="009139"/>
                </a:solidFill>
                <a:latin typeface="Verdana" pitchFamily="34" charset="0"/>
              </a:rPr>
              <a:t>COMPOSER SES PRAIRIES</a:t>
            </a:r>
          </a:p>
        </p:txBody>
      </p:sp>
    </p:spTree>
    <p:extLst>
      <p:ext uri="{BB962C8B-B14F-4D97-AF65-F5344CB8AC3E}">
        <p14:creationId xmlns:p14="http://schemas.microsoft.com/office/powerpoint/2010/main" val="2564342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5294" r="33920" b="65260"/>
          <a:stretch/>
        </p:blipFill>
        <p:spPr bwMode="auto">
          <a:xfrm>
            <a:off x="2392327" y="1441150"/>
            <a:ext cx="5146158" cy="292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3" name="Rectangle 21"/>
          <p:cNvSpPr>
            <a:spLocks noChangeArrowheads="1"/>
          </p:cNvSpPr>
          <p:nvPr/>
        </p:nvSpPr>
        <p:spPr bwMode="auto">
          <a:xfrm>
            <a:off x="179388" y="131763"/>
            <a:ext cx="8101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800" dirty="0">
                <a:solidFill>
                  <a:srgbClr val="3333CC"/>
                </a:solidFill>
                <a:latin typeface="Verdana" pitchFamily="34" charset="0"/>
              </a:rPr>
              <a:t>Jouer la complémentarité entre les prairies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67544" y="1197332"/>
            <a:ext cx="5616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009900"/>
                </a:solidFill>
                <a:latin typeface="Verdana"/>
              </a:rPr>
              <a:t>Des limites à l’association RGA-TB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67544" y="4492277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9900"/>
                </a:solidFill>
                <a:latin typeface="Verdana"/>
              </a:rPr>
              <a:t>Des voies d’amélioration possibles: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</a:rPr>
              <a:t>Des prairies plus précoces pour le démarrage…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</a:rPr>
              <a:t>Des prairies multi-espèces plus robustes et plus productives…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</a:rPr>
              <a:t>Des légumineuses de fauche pour combler le trou d’été…</a:t>
            </a:r>
          </a:p>
        </p:txBody>
      </p:sp>
      <p:sp>
        <p:nvSpPr>
          <p:cNvPr id="4" name="Ellipse 3"/>
          <p:cNvSpPr/>
          <p:nvPr/>
        </p:nvSpPr>
        <p:spPr>
          <a:xfrm>
            <a:off x="6444208" y="4653136"/>
            <a:ext cx="1584176" cy="459630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>
                    <a:lumMod val="75000"/>
                    <a:lumOff val="25000"/>
                  </a:srgbClr>
                </a:solidFill>
              </a:rPr>
              <a:t>RGH-TV</a:t>
            </a:r>
          </a:p>
        </p:txBody>
      </p:sp>
      <p:sp>
        <p:nvSpPr>
          <p:cNvPr id="7" name="Ellipse 6"/>
          <p:cNvSpPr/>
          <p:nvPr/>
        </p:nvSpPr>
        <p:spPr>
          <a:xfrm>
            <a:off x="7171568" y="5647457"/>
            <a:ext cx="1864927" cy="459630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Luz</a:t>
            </a:r>
            <a:r>
              <a:rPr lang="fr-FR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TV…</a:t>
            </a:r>
          </a:p>
        </p:txBody>
      </p:sp>
    </p:spTree>
    <p:extLst>
      <p:ext uri="{BB962C8B-B14F-4D97-AF65-F5344CB8AC3E}">
        <p14:creationId xmlns:p14="http://schemas.microsoft.com/office/powerpoint/2010/main" val="4163017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1DBAD-A433-4040-A4F9-9C6C7951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260648"/>
            <a:ext cx="7391400" cy="857250"/>
          </a:xfrm>
        </p:spPr>
        <p:txBody>
          <a:bodyPr/>
          <a:lstStyle/>
          <a:p>
            <a:r>
              <a:rPr lang="fr-FR" dirty="0"/>
              <a:t>QUAND?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DD16755-6EA1-45F4-A433-CD88D4093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83" y="1700808"/>
            <a:ext cx="8574581" cy="4500604"/>
          </a:xfrm>
        </p:spPr>
      </p:pic>
    </p:spTree>
    <p:extLst>
      <p:ext uri="{BB962C8B-B14F-4D97-AF65-F5344CB8AC3E}">
        <p14:creationId xmlns:p14="http://schemas.microsoft.com/office/powerpoint/2010/main" val="27067193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prairies de qualité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fr-FR" dirty="0"/>
              <a:t>Associations ou prairie à flore variée </a:t>
            </a:r>
            <a:r>
              <a:rPr lang="fr-FR" dirty="0">
                <a:solidFill>
                  <a:srgbClr val="C00000"/>
                </a:solidFill>
              </a:rPr>
              <a:t>avec des légumineuses</a:t>
            </a:r>
          </a:p>
          <a:p>
            <a:pPr lvl="1"/>
            <a:r>
              <a:rPr lang="fr-FR" dirty="0"/>
              <a:t>Économie d’engrais azoté</a:t>
            </a:r>
          </a:p>
          <a:p>
            <a:pPr lvl="1"/>
            <a:r>
              <a:rPr lang="fr-FR" b="1" dirty="0"/>
              <a:t>Valeur nutritive (E, N, minéraux) et </a:t>
            </a:r>
            <a:r>
              <a:rPr lang="fr-FR" b="1" dirty="0" err="1"/>
              <a:t>ingestibilité</a:t>
            </a:r>
            <a:r>
              <a:rPr lang="fr-FR" b="1" dirty="0"/>
              <a:t> élevée</a:t>
            </a:r>
            <a:r>
              <a:rPr lang="fr-FR" dirty="0"/>
              <a:t>: faible teneur en fibres, % feuilles plus élevé, faible résistance à la mastication, meilleure facilité de préhension…</a:t>
            </a:r>
          </a:p>
          <a:p>
            <a:pPr marL="457200" lvl="1" indent="0">
              <a:buNone/>
            </a:pPr>
            <a:r>
              <a:rPr lang="fr-FR" dirty="0"/>
              <a:t>	entre 19 et 35 j de repousse, l’ingestion baisse de 2 kg MS 	sur RGA pur et de seulement 0,8 kg MS sur RGA-TB</a:t>
            </a:r>
          </a:p>
          <a:p>
            <a:pPr marL="457200" lvl="1" indent="0">
              <a:buNone/>
            </a:pPr>
            <a:endParaRPr lang="fr-FR" sz="1000" dirty="0"/>
          </a:p>
          <a:p>
            <a:pPr lvl="1">
              <a:buFontTx/>
              <a:buChar char="-"/>
            </a:pPr>
            <a:r>
              <a:rPr lang="fr-FR" b="1" dirty="0"/>
              <a:t>Ingestion maximale entre 50 et 60% </a:t>
            </a:r>
            <a:r>
              <a:rPr lang="fr-FR" dirty="0"/>
              <a:t>de trèfle dans la biomasse</a:t>
            </a:r>
          </a:p>
          <a:p>
            <a:pPr lvl="1">
              <a:buFontTx/>
              <a:buChar char="-"/>
            </a:pPr>
            <a:endParaRPr lang="fr-FR" sz="1000" dirty="0"/>
          </a:p>
          <a:p>
            <a:pPr lvl="1">
              <a:buFontTx/>
              <a:buChar char="-"/>
            </a:pPr>
            <a:r>
              <a:rPr lang="fr-FR" dirty="0"/>
              <a:t>Le </a:t>
            </a:r>
            <a:r>
              <a:rPr lang="fr-FR" b="1" dirty="0"/>
              <a:t>trèfle blanc perd peu de valeur </a:t>
            </a:r>
            <a:r>
              <a:rPr lang="fr-FR" dirty="0"/>
              <a:t>en vieillissant</a:t>
            </a:r>
          </a:p>
          <a:p>
            <a:pPr lvl="1"/>
            <a:endParaRPr lang="fr-FR" sz="1000" dirty="0"/>
          </a:p>
          <a:p>
            <a:pPr lvl="1"/>
            <a:r>
              <a:rPr lang="fr-FR" b="1" dirty="0"/>
              <a:t>Souplesse dans les rythmes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3651369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auto">
          <a:xfrm>
            <a:off x="4139952" y="5275917"/>
            <a:ext cx="3637500" cy="5770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sz="1050" b="1" dirty="0">
                <a:solidFill>
                  <a:srgbClr val="7030A0"/>
                </a:solidFill>
                <a:latin typeface="+mn-lt"/>
              </a:rPr>
              <a:t>Composition de la prairie multi - espèces : RGA demi - tardif, Fétuque élevée, trèfle blanc, trèfle hybride, lotier corniculé</a:t>
            </a:r>
          </a:p>
        </p:txBody>
      </p:sp>
      <p:graphicFrame>
        <p:nvGraphicFramePr>
          <p:cNvPr id="92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298030"/>
              </p:ext>
            </p:extLst>
          </p:nvPr>
        </p:nvGraphicFramePr>
        <p:xfrm>
          <a:off x="3600714" y="1628799"/>
          <a:ext cx="4859718" cy="3478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euille de calcul" r:id="rId3" imgW="3686500" imgH="2543383" progId="Excel.Sheet.8">
                  <p:embed/>
                </p:oleObj>
              </mc:Choice>
              <mc:Fallback>
                <p:oleObj name="Feuille de calcul" r:id="rId3" imgW="3686500" imgH="2543383" progId="Excel.Sheet.8">
                  <p:embed/>
                  <p:pic>
                    <p:nvPicPr>
                      <p:cNvPr id="92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714" y="1628799"/>
                        <a:ext cx="4859718" cy="3478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73157" y="1789167"/>
            <a:ext cx="31503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2-3 graminées + 2-3 légumineuses</a:t>
            </a:r>
          </a:p>
          <a:p>
            <a:endParaRPr lang="fr-FR" sz="1500" dirty="0">
              <a:latin typeface="+mn-lt"/>
            </a:endParaRPr>
          </a:p>
          <a:p>
            <a:r>
              <a:rPr lang="fr-FR" sz="1500" dirty="0">
                <a:latin typeface="+mn-lt"/>
              </a:rPr>
              <a:t>Meilleure production que le RGA-TB :</a:t>
            </a:r>
          </a:p>
          <a:p>
            <a:endParaRPr lang="fr-FR" sz="1500" dirty="0">
              <a:latin typeface="+mn-lt"/>
            </a:endParaRPr>
          </a:p>
          <a:p>
            <a:r>
              <a:rPr lang="fr-FR" sz="1500" b="1" dirty="0">
                <a:solidFill>
                  <a:srgbClr val="7030A0"/>
                </a:solidFill>
                <a:latin typeface="+mn-lt"/>
              </a:rPr>
              <a:t>+ 1,5 t MS/ha </a:t>
            </a:r>
            <a:r>
              <a:rPr lang="fr-FR" sz="1500" dirty="0">
                <a:latin typeface="+mn-lt"/>
              </a:rPr>
              <a:t>sur 3 essais y compris sur sols profonds</a:t>
            </a:r>
          </a:p>
          <a:p>
            <a:endParaRPr lang="fr-FR" sz="15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Réduction de la variabilité entre les années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Rusticité</a:t>
            </a:r>
          </a:p>
          <a:p>
            <a:endParaRPr lang="fr-FR" sz="1500" dirty="0">
              <a:latin typeface="+mn-lt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372200" y="1700808"/>
            <a:ext cx="1620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 err="1">
                <a:latin typeface="+mn-lt"/>
              </a:rPr>
              <a:t>Thorigné</a:t>
            </a:r>
            <a:r>
              <a:rPr lang="fr-FR" sz="900" b="1" i="1" dirty="0">
                <a:latin typeface="+mn-lt"/>
              </a:rPr>
              <a:t> d’Anjou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403648" y="202892"/>
            <a:ext cx="7391400" cy="857250"/>
          </a:xfrm>
        </p:spPr>
        <p:txBody>
          <a:bodyPr/>
          <a:lstStyle/>
          <a:p>
            <a:r>
              <a:rPr lang="fr-FR" sz="2400" dirty="0"/>
              <a:t>Intérêts des prairies </a:t>
            </a:r>
            <a:r>
              <a:rPr lang="fr-FR" sz="2400" dirty="0" err="1"/>
              <a:t>multi-espèces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4646786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prairies à flore variée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043" y="1268760"/>
            <a:ext cx="8229600" cy="4525963"/>
          </a:xfrm>
        </p:spPr>
        <p:txBody>
          <a:bodyPr/>
          <a:lstStyle/>
          <a:p>
            <a:r>
              <a:rPr lang="fr-FR" dirty="0"/>
              <a:t>Une valeur nutritive satisfaisante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-5 à -8% / RGA-TB surtout 2</a:t>
            </a:r>
            <a:r>
              <a:rPr lang="fr-FR" baseline="30000" dirty="0"/>
              <a:t>ème</a:t>
            </a:r>
            <a:r>
              <a:rPr lang="fr-FR" dirty="0"/>
              <a:t> cycle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tx1"/>
                </a:solidFill>
              </a:rPr>
              <a:t>Une valeur azotée élevée :≥ à 90 g PDIN par UFL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Des </a:t>
            </a:r>
            <a:r>
              <a:rPr lang="fr-FR" sz="1800" b="1" dirty="0">
                <a:solidFill>
                  <a:srgbClr val="7030A0"/>
                </a:solidFill>
              </a:rPr>
              <a:t>stocks de qualité </a:t>
            </a:r>
            <a:r>
              <a:rPr lang="fr-FR" sz="1800" dirty="0">
                <a:solidFill>
                  <a:schemeClr val="tx1"/>
                </a:solidFill>
              </a:rPr>
              <a:t>: </a:t>
            </a:r>
            <a:r>
              <a:rPr lang="fr-FR" sz="1800" dirty="0" err="1">
                <a:solidFill>
                  <a:schemeClr val="tx1"/>
                </a:solidFill>
              </a:rPr>
              <a:t>ingestibilité</a:t>
            </a:r>
            <a:r>
              <a:rPr lang="fr-FR" sz="1800" dirty="0">
                <a:solidFill>
                  <a:schemeClr val="tx1"/>
                </a:solidFill>
              </a:rPr>
              <a:t> des foins supérieure à celle des foins de prairies naturelles : entre + 11 et + 23% 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609789"/>
              </p:ext>
            </p:extLst>
          </p:nvPr>
        </p:nvGraphicFramePr>
        <p:xfrm>
          <a:off x="2424126" y="3645469"/>
          <a:ext cx="5242179" cy="2172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euille de calcul" r:id="rId2" imgW="3625920" imgH="1636560" progId="Excel.Sheet.8">
                  <p:embed/>
                </p:oleObj>
              </mc:Choice>
              <mc:Fallback>
                <p:oleObj name="Feuille de calcul" r:id="rId2" imgW="3625920" imgH="1636560" progId="Excel.Sheet.8">
                  <p:embed/>
                  <p:pic>
                    <p:nvPicPr>
                      <p:cNvPr id="4" name="Obje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26" y="3645469"/>
                        <a:ext cx="5242179" cy="2172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79512" y="4909123"/>
            <a:ext cx="201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err="1">
                <a:solidFill>
                  <a:srgbClr val="000000"/>
                </a:solidFill>
                <a:latin typeface="Verdana"/>
              </a:rPr>
              <a:t>Thorigné</a:t>
            </a:r>
            <a:r>
              <a:rPr lang="fr-FR" sz="1400" b="1" i="1" dirty="0">
                <a:solidFill>
                  <a:srgbClr val="000000"/>
                </a:solidFill>
                <a:latin typeface="Verdana"/>
              </a:rPr>
              <a:t> d’Anjou</a:t>
            </a:r>
          </a:p>
        </p:txBody>
      </p:sp>
    </p:spTree>
    <p:extLst>
      <p:ext uri="{BB962C8B-B14F-4D97-AF65-F5344CB8AC3E}">
        <p14:creationId xmlns:p14="http://schemas.microsoft.com/office/powerpoint/2010/main" val="7128413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1D744-F9D2-476C-B755-6675AB81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131" y="188640"/>
            <a:ext cx="7391400" cy="857250"/>
          </a:xfrm>
        </p:spPr>
        <p:txBody>
          <a:bodyPr>
            <a:normAutofit fontScale="90000"/>
          </a:bodyPr>
          <a:lstStyle/>
          <a:p>
            <a:r>
              <a:rPr lang="fr-FR" dirty="0"/>
              <a:t>Critères pour choisir les espèces prairiales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774866-CDA5-2355-D6B1-A09B03CA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 vous quels sont vos critères ? </a:t>
            </a:r>
          </a:p>
        </p:txBody>
      </p:sp>
    </p:spTree>
    <p:extLst>
      <p:ext uri="{BB962C8B-B14F-4D97-AF65-F5344CB8AC3E}">
        <p14:creationId xmlns:p14="http://schemas.microsoft.com/office/powerpoint/2010/main" val="426504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potentiel herbager élevé</a:t>
            </a:r>
          </a:p>
        </p:txBody>
      </p:sp>
      <p:graphicFrame>
        <p:nvGraphicFramePr>
          <p:cNvPr id="4" name="Graphiqu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911776"/>
              </p:ext>
            </p:extLst>
          </p:nvPr>
        </p:nvGraphicFramePr>
        <p:xfrm>
          <a:off x="216594" y="1124744"/>
          <a:ext cx="8603878" cy="5040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necteur droit avec flèche 5"/>
          <p:cNvCxnSpPr/>
          <p:nvPr/>
        </p:nvCxnSpPr>
        <p:spPr>
          <a:xfrm>
            <a:off x="827584" y="5301208"/>
            <a:ext cx="3816424" cy="0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979712" y="49411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F0"/>
                </a:solidFill>
              </a:rPr>
              <a:t>6,1 t MS/ha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644008" y="5589240"/>
            <a:ext cx="4176464" cy="0"/>
          </a:xfrm>
          <a:prstGeom prst="straightConnector1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588224" y="520663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F0"/>
                </a:solidFill>
              </a:rPr>
              <a:t>2,6 t MS/ha</a:t>
            </a:r>
          </a:p>
        </p:txBody>
      </p:sp>
    </p:spTree>
    <p:extLst>
      <p:ext uri="{BB962C8B-B14F-4D97-AF65-F5344CB8AC3E}">
        <p14:creationId xmlns:p14="http://schemas.microsoft.com/office/powerpoint/2010/main" val="3400914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1D744-F9D2-476C-B755-6675AB81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131" y="188640"/>
            <a:ext cx="7391400" cy="857250"/>
          </a:xfrm>
        </p:spPr>
        <p:txBody>
          <a:bodyPr>
            <a:normAutofit fontScale="90000"/>
          </a:bodyPr>
          <a:lstStyle/>
          <a:p>
            <a:r>
              <a:rPr lang="fr-FR" dirty="0"/>
              <a:t>Critères pour choisir les espèces prairiales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CF42604-B442-4FAE-B034-9C116C2CF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808820"/>
            <a:ext cx="7577009" cy="3240360"/>
          </a:xfrm>
        </p:spPr>
      </p:pic>
    </p:spTree>
    <p:extLst>
      <p:ext uri="{BB962C8B-B14F-4D97-AF65-F5344CB8AC3E}">
        <p14:creationId xmlns:p14="http://schemas.microsoft.com/office/powerpoint/2010/main" val="27758822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13084A5-08B0-48B5-BCDE-E0A85ECC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725"/>
            <a:ext cx="9144000" cy="476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28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F53DB4A-6692-4331-A608-47853F450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404664"/>
            <a:ext cx="6048672" cy="5639721"/>
          </a:xfrm>
        </p:spPr>
      </p:pic>
    </p:spTree>
    <p:extLst>
      <p:ext uri="{BB962C8B-B14F-4D97-AF65-F5344CB8AC3E}">
        <p14:creationId xmlns:p14="http://schemas.microsoft.com/office/powerpoint/2010/main" val="499843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BED6E-979C-DB1E-EF0C-B7B4A7B3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Vitesse d’installation.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633A0C-ACF8-AFB3-A9A8-B846C1202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5" r="2719"/>
          <a:stretch/>
        </p:blipFill>
        <p:spPr>
          <a:xfrm>
            <a:off x="220603" y="1268759"/>
            <a:ext cx="8466197" cy="47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61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16A6C01-DBEE-7CA1-20A2-C7269F7A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57250"/>
            <a:ext cx="81171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262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E8811-B51C-275F-A4C8-D7E723E7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ABAD8D-B824-7468-E1C5-98BF0E40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9AEFDB-EACF-D729-A1CE-C7895E96E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3" y="620688"/>
            <a:ext cx="9035517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345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8896" y="973412"/>
            <a:ext cx="5948418" cy="857250"/>
          </a:xfrm>
        </p:spPr>
        <p:txBody>
          <a:bodyPr>
            <a:normAutofit fontScale="90000"/>
          </a:bodyPr>
          <a:lstStyle/>
          <a:p>
            <a:r>
              <a:rPr lang="fr-FR" dirty="0"/>
              <a:t>Aide pour le choix des espèces (Sol – Climat)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1" y="2078851"/>
            <a:ext cx="6046993" cy="337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9398D32-4FDA-4FC1-86D6-3760ED2D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726"/>
            <a:ext cx="9144000" cy="50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695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un mélange adapté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i="1" dirty="0"/>
              <a:t>CAS 1 : « Sol humide l’hiver / séchant l’été avec une pousse de printemps tardive. Fauche au printemps puis pâturage des repousses par des génisses. Prairie de longue durée (5-7 ans). »</a:t>
            </a:r>
          </a:p>
          <a:p>
            <a:endParaRPr lang="fr-FR" sz="1300" dirty="0"/>
          </a:p>
          <a:p>
            <a:r>
              <a:rPr lang="fr-FR" i="1" dirty="0"/>
              <a:t>CAS 2 : « Sol avec une faible réserve hydrique, séchant avec une pousse de printemps précoce. Ensilage, puis fauche à foin. Pérennité 3-4 ans. »</a:t>
            </a:r>
          </a:p>
          <a:p>
            <a:endParaRPr lang="fr-FR" sz="1300" dirty="0"/>
          </a:p>
          <a:p>
            <a:r>
              <a:rPr lang="fr-FR" i="1" dirty="0"/>
              <a:t>CAS 3 : « Sol moyennement profond et sain. Pâturage à rotation rapide par des vaches laitières avec fauche des refus 1 fois/an. Pérennité de 5-7 ans. »</a:t>
            </a:r>
          </a:p>
          <a:p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36858074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Propositions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fr-FR" dirty="0"/>
              <a:t>CAS 1: </a:t>
            </a:r>
          </a:p>
          <a:p>
            <a:pPr lvl="1"/>
            <a:r>
              <a:rPr lang="fr-FR" dirty="0"/>
              <a:t>fétuque élevée </a:t>
            </a:r>
            <a:r>
              <a:rPr lang="fr-FR" dirty="0">
                <a:solidFill>
                  <a:srgbClr val="3333CC"/>
                </a:solidFill>
              </a:rPr>
              <a:t>10 kg/ha</a:t>
            </a:r>
          </a:p>
          <a:p>
            <a:pPr lvl="1"/>
            <a:r>
              <a:rPr lang="fr-FR" dirty="0"/>
              <a:t>RGA diploïde </a:t>
            </a:r>
            <a:r>
              <a:rPr lang="fr-FR" dirty="0">
                <a:solidFill>
                  <a:srgbClr val="3333CC"/>
                </a:solidFill>
              </a:rPr>
              <a:t>6 kg/ha</a:t>
            </a:r>
          </a:p>
          <a:p>
            <a:pPr lvl="1"/>
            <a:r>
              <a:rPr lang="fr-FR" dirty="0"/>
              <a:t>Fléole des prés </a:t>
            </a:r>
            <a:r>
              <a:rPr lang="fr-FR" dirty="0">
                <a:solidFill>
                  <a:srgbClr val="3333CC"/>
                </a:solidFill>
              </a:rPr>
              <a:t>3 kg/ha</a:t>
            </a:r>
          </a:p>
          <a:p>
            <a:pPr lvl="1"/>
            <a:r>
              <a:rPr lang="fr-FR" dirty="0"/>
              <a:t>Trèfle blanc </a:t>
            </a:r>
            <a:r>
              <a:rPr lang="fr-FR" dirty="0">
                <a:solidFill>
                  <a:srgbClr val="3333CC"/>
                </a:solidFill>
              </a:rPr>
              <a:t>2 kg/ha</a:t>
            </a:r>
          </a:p>
          <a:p>
            <a:pPr lvl="1"/>
            <a:r>
              <a:rPr lang="fr-FR" dirty="0"/>
              <a:t>Trèfle hybride </a:t>
            </a:r>
            <a:r>
              <a:rPr lang="fr-FR" dirty="0">
                <a:solidFill>
                  <a:srgbClr val="3333CC"/>
                </a:solidFill>
              </a:rPr>
              <a:t>3 kg/ha</a:t>
            </a:r>
          </a:p>
          <a:p>
            <a:pPr lvl="1"/>
            <a:r>
              <a:rPr lang="fr-FR" dirty="0"/>
              <a:t>Trèfle violet </a:t>
            </a:r>
            <a:r>
              <a:rPr lang="fr-FR" dirty="0">
                <a:solidFill>
                  <a:srgbClr val="3333CC"/>
                </a:solidFill>
              </a:rPr>
              <a:t>2 kg/ha</a:t>
            </a:r>
          </a:p>
          <a:p>
            <a:pPr marL="457200" lvl="1" indent="0">
              <a:buNone/>
            </a:pPr>
            <a:endParaRPr lang="fr-FR" dirty="0">
              <a:solidFill>
                <a:srgbClr val="3333CC"/>
              </a:solidFill>
            </a:endParaRPr>
          </a:p>
          <a:p>
            <a:r>
              <a:rPr lang="fr-FR" dirty="0">
                <a:solidFill>
                  <a:srgbClr val="009900"/>
                </a:solidFill>
              </a:rPr>
              <a:t>CAS 2: </a:t>
            </a:r>
            <a:r>
              <a:rPr lang="fr-FR" sz="1600" dirty="0">
                <a:solidFill>
                  <a:srgbClr val="009900"/>
                </a:solidFill>
              </a:rPr>
              <a:t>si 4 ans</a:t>
            </a:r>
          </a:p>
          <a:p>
            <a:pPr lvl="1"/>
            <a:r>
              <a:rPr lang="fr-FR" dirty="0"/>
              <a:t>Fétuque élevée </a:t>
            </a:r>
            <a:r>
              <a:rPr lang="fr-FR" dirty="0">
                <a:solidFill>
                  <a:srgbClr val="3333CC"/>
                </a:solidFill>
              </a:rPr>
              <a:t>7-8 kg/ha</a:t>
            </a:r>
          </a:p>
          <a:p>
            <a:pPr lvl="1"/>
            <a:r>
              <a:rPr lang="fr-FR" dirty="0"/>
              <a:t>Luzerne</a:t>
            </a:r>
            <a:r>
              <a:rPr lang="fr-FR" dirty="0">
                <a:solidFill>
                  <a:srgbClr val="3333CC"/>
                </a:solidFill>
              </a:rPr>
              <a:t> 15 kg/ha</a:t>
            </a:r>
          </a:p>
          <a:p>
            <a:pPr marL="0" indent="0">
              <a:buNone/>
            </a:pPr>
            <a:r>
              <a:rPr lang="fr-FR" dirty="0"/>
              <a:t>		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88024" y="1556792"/>
            <a:ext cx="3960440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</a:pPr>
            <a:r>
              <a:rPr lang="fr-FR" sz="2400" kern="0" dirty="0">
                <a:solidFill>
                  <a:srgbClr val="009900"/>
                </a:solidFill>
                <a:latin typeface="Verdana"/>
              </a:rPr>
              <a:t>CAS 3: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fr-FR" kern="0" dirty="0">
                <a:latin typeface="Verdana"/>
              </a:rPr>
              <a:t>RGA </a:t>
            </a:r>
            <a:r>
              <a:rPr lang="fr-FR" kern="0" dirty="0">
                <a:solidFill>
                  <a:srgbClr val="3333CC"/>
                </a:solidFill>
                <a:latin typeface="Verdana"/>
              </a:rPr>
              <a:t>15 kg/ha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fr-FR" kern="0" dirty="0">
                <a:latin typeface="Verdana"/>
              </a:rPr>
              <a:t>Fétuque des prés </a:t>
            </a:r>
            <a:r>
              <a:rPr lang="fr-FR" kern="0" dirty="0">
                <a:solidFill>
                  <a:srgbClr val="3333CC"/>
                </a:solidFill>
                <a:latin typeface="Verdana"/>
              </a:rPr>
              <a:t>5 kg/ha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fr-FR" kern="0" dirty="0">
                <a:latin typeface="Verdana"/>
              </a:rPr>
              <a:t>Trèfle blanc </a:t>
            </a:r>
            <a:r>
              <a:rPr lang="fr-FR" kern="0" dirty="0">
                <a:solidFill>
                  <a:srgbClr val="3333CC"/>
                </a:solidFill>
                <a:latin typeface="Verdana"/>
              </a:rPr>
              <a:t>2 kg/ha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fr-FR" kern="0" dirty="0">
                <a:latin typeface="Verdana"/>
              </a:rPr>
              <a:t>Trèfle hybride </a:t>
            </a:r>
            <a:r>
              <a:rPr lang="fr-FR" kern="0" dirty="0">
                <a:solidFill>
                  <a:srgbClr val="3333CC"/>
                </a:solidFill>
                <a:latin typeface="Verdana"/>
              </a:rPr>
              <a:t>2 kg/ha</a:t>
            </a:r>
          </a:p>
          <a:p>
            <a:pPr eaLnBrk="0" hangingPunct="0">
              <a:spcBef>
                <a:spcPct val="20000"/>
              </a:spcBef>
            </a:pPr>
            <a:endParaRPr lang="fr-FR" kern="0" dirty="0">
              <a:solidFill>
                <a:srgbClr val="3333CC"/>
              </a:solidFill>
              <a:latin typeface="Verdana"/>
            </a:endParaRPr>
          </a:p>
          <a:p>
            <a:pPr eaLnBrk="0" hangingPunct="0">
              <a:spcBef>
                <a:spcPct val="20000"/>
              </a:spcBef>
            </a:pPr>
            <a:endParaRPr lang="fr-FR" kern="0" dirty="0">
              <a:solidFill>
                <a:srgbClr val="3333CC"/>
              </a:solidFill>
              <a:latin typeface="Verdana"/>
            </a:endParaRPr>
          </a:p>
          <a:p>
            <a:pPr eaLnBrk="0" hangingPunct="0">
              <a:spcBef>
                <a:spcPct val="20000"/>
              </a:spcBef>
            </a:pPr>
            <a:endParaRPr lang="fr-FR" kern="0" dirty="0">
              <a:solidFill>
                <a:srgbClr val="3333CC"/>
              </a:solidFill>
              <a:latin typeface="Verdana"/>
            </a:endParaRPr>
          </a:p>
          <a:p>
            <a: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800" kern="0" dirty="0">
                <a:solidFill>
                  <a:srgbClr val="009900"/>
                </a:solidFill>
                <a:latin typeface="Verdana"/>
              </a:rPr>
              <a:t>CAS 2: </a:t>
            </a:r>
            <a:r>
              <a:rPr lang="fr-FR" kern="0" dirty="0">
                <a:solidFill>
                  <a:srgbClr val="009900"/>
                </a:solidFill>
                <a:latin typeface="Verdana"/>
              </a:rPr>
              <a:t>si 3 ans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fr-FR" kern="0" dirty="0">
                <a:latin typeface="Verdana"/>
              </a:rPr>
              <a:t>Luzerne</a:t>
            </a:r>
            <a:r>
              <a:rPr lang="fr-FR" kern="0" dirty="0">
                <a:solidFill>
                  <a:srgbClr val="3333CC"/>
                </a:solidFill>
                <a:latin typeface="Verdana"/>
              </a:rPr>
              <a:t> – 20 kg/ha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fr-FR" kern="0" dirty="0">
                <a:latin typeface="Verdana"/>
              </a:rPr>
              <a:t>Trèfle violet </a:t>
            </a:r>
            <a:r>
              <a:rPr lang="fr-FR" kern="0" dirty="0">
                <a:solidFill>
                  <a:srgbClr val="3333CC"/>
                </a:solidFill>
                <a:latin typeface="Verdana"/>
              </a:rPr>
              <a:t>– 2 à 4 kg/ha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endParaRPr lang="fr-FR" kern="0" dirty="0">
              <a:solidFill>
                <a:srgbClr val="3333CC"/>
              </a:solidFill>
              <a:highlight>
                <a:srgbClr val="FFFF00"/>
              </a:highlight>
              <a:latin typeface="Verdana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endParaRPr lang="fr-FR" kern="0" dirty="0">
              <a:solidFill>
                <a:srgbClr val="3333CC"/>
              </a:solidFill>
              <a:latin typeface="Verdana"/>
            </a:endParaRPr>
          </a:p>
          <a:p>
            <a:pPr eaLnBrk="0" hangingPunct="0">
              <a:spcBef>
                <a:spcPct val="20000"/>
              </a:spcBef>
            </a:pPr>
            <a:endParaRPr lang="fr-FR" kern="0" dirty="0">
              <a:solidFill>
                <a:srgbClr val="3333CC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952015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75926-0FDC-FC15-6734-A63AA7B7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80D058-4AA7-C202-E37B-47BA3361E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6A7EF4-4471-C299-E022-25DA5EBF9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" r="1516"/>
          <a:stretch/>
        </p:blipFill>
        <p:spPr>
          <a:xfrm>
            <a:off x="183020" y="475000"/>
            <a:ext cx="8777959" cy="5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4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ZoneTexte 3"/>
          <p:cNvSpPr txBox="1">
            <a:spLocks noChangeArrowheads="1"/>
          </p:cNvSpPr>
          <p:nvPr/>
        </p:nvSpPr>
        <p:spPr bwMode="auto">
          <a:xfrm>
            <a:off x="609600" y="609600"/>
            <a:ext cx="685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fr-FR" sz="3200" dirty="0">
                <a:latin typeface="+mn-lt"/>
              </a:rPr>
              <a:t> Un potentiel herbager élevé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180528" y="5085184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fr-FR" sz="2000" dirty="0"/>
              <a:t>Pousse cumulée sur l’année: 9 t MS/ha en moyenne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5"/>
          <a:stretch/>
        </p:blipFill>
        <p:spPr bwMode="auto">
          <a:xfrm>
            <a:off x="157163" y="1340768"/>
            <a:ext cx="8828087" cy="45835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lèche à angle droit 5"/>
          <p:cNvSpPr/>
          <p:nvPr/>
        </p:nvSpPr>
        <p:spPr>
          <a:xfrm rot="5400000">
            <a:off x="5478723" y="1887451"/>
            <a:ext cx="490809" cy="1008112"/>
          </a:xfrm>
          <a:prstGeom prst="bent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303529" y="2348880"/>
            <a:ext cx="2300919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/>
              <a:t>8 t MS/ha valorisées</a:t>
            </a:r>
          </a:p>
        </p:txBody>
      </p:sp>
    </p:spTree>
    <p:extLst>
      <p:ext uri="{BB962C8B-B14F-4D97-AF65-F5344CB8AC3E}">
        <p14:creationId xmlns:p14="http://schemas.microsoft.com/office/powerpoint/2010/main" val="41174845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les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Critères différents selon les espèces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784591"/>
              </p:ext>
            </p:extLst>
          </p:nvPr>
        </p:nvGraphicFramePr>
        <p:xfrm>
          <a:off x="107505" y="2348880"/>
          <a:ext cx="8928991" cy="186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0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7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2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Type </a:t>
                      </a:r>
                      <a:r>
                        <a:rPr lang="fr-FR" sz="1200" dirty="0" err="1"/>
                        <a:t>botaniq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Souplesse d’exploitation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Remontaison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baseline="0" dirty="0"/>
                        <a:t> </a:t>
                      </a:r>
                      <a:r>
                        <a:rPr lang="fr-FR" sz="1200" baseline="0" dirty="0" err="1"/>
                        <a:t>ptps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dirty="0"/>
                        <a:t> été-automne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dirty="0"/>
                        <a:t> total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</a:t>
                      </a:r>
                      <a:r>
                        <a:rPr lang="fr-FR" sz="1200" baseline="30000" dirty="0" err="1"/>
                        <a:t>ce</a:t>
                      </a:r>
                      <a:r>
                        <a:rPr lang="fr-FR" sz="1200" dirty="0"/>
                        <a:t> rouilles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Pérennité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RGA Inter – ½ tardif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RGA Tardif – très tard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4628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les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Critères différents selon les espèces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48519"/>
              </p:ext>
            </p:extLst>
          </p:nvPr>
        </p:nvGraphicFramePr>
        <p:xfrm>
          <a:off x="107505" y="2348880"/>
          <a:ext cx="8928991" cy="186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0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7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2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Type </a:t>
                      </a:r>
                      <a:r>
                        <a:rPr lang="fr-FR" sz="1200" dirty="0" err="1"/>
                        <a:t>botaniq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Souplesse d’exploitation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Remontaison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baseline="0" dirty="0"/>
                        <a:t> </a:t>
                      </a:r>
                      <a:r>
                        <a:rPr lang="fr-FR" sz="1200" baseline="0" dirty="0" err="1"/>
                        <a:t>ptps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dirty="0"/>
                        <a:t> été-automne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dirty="0"/>
                        <a:t> total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</a:t>
                      </a:r>
                      <a:r>
                        <a:rPr lang="fr-FR" sz="1200" baseline="30000" dirty="0" err="1"/>
                        <a:t>ce</a:t>
                      </a:r>
                      <a:r>
                        <a:rPr lang="fr-FR" sz="1200" dirty="0"/>
                        <a:t> rouilles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Pérennité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RGA Inter – ½ tardif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RGA Tardif – très tard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0867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les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Critères différents selon les espèces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99775"/>
              </p:ext>
            </p:extLst>
          </p:nvPr>
        </p:nvGraphicFramePr>
        <p:xfrm>
          <a:off x="107505" y="2348880"/>
          <a:ext cx="8928991" cy="186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0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7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2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Type </a:t>
                      </a:r>
                      <a:r>
                        <a:rPr lang="fr-FR" sz="1200" dirty="0" err="1"/>
                        <a:t>botaniq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Souplesse d’exploitation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Remontaison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baseline="0" dirty="0"/>
                        <a:t> </a:t>
                      </a:r>
                      <a:r>
                        <a:rPr lang="fr-FR" sz="1200" baseline="0" dirty="0" err="1"/>
                        <a:t>ptps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dirty="0"/>
                        <a:t> été-automne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dirty="0"/>
                        <a:t> total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</a:t>
                      </a:r>
                      <a:r>
                        <a:rPr lang="fr-FR" sz="1200" baseline="30000" dirty="0" err="1"/>
                        <a:t>ce</a:t>
                      </a:r>
                      <a:r>
                        <a:rPr lang="fr-FR" sz="1200" dirty="0"/>
                        <a:t> rouilles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Pérennité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RGA Inter – ½ tardif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RGA Tardif – très tard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322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45216-8858-4D77-987F-4697973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critères de choix des variétés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3BC7BF-2B96-219E-D8BC-22362DD4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" r="8263"/>
          <a:stretch/>
        </p:blipFill>
        <p:spPr>
          <a:xfrm>
            <a:off x="683568" y="1268760"/>
            <a:ext cx="7632848" cy="49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558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784A5-7FD0-FB11-F7B7-46D55719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critères de choix des variétés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A52E21-2A35-4ECC-61AE-C2EAE63D0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/>
          <a:stretch/>
        </p:blipFill>
        <p:spPr>
          <a:xfrm>
            <a:off x="347795" y="1417638"/>
            <a:ext cx="8448409" cy="491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527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les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Critères différents selon les espèces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06668"/>
              </p:ext>
            </p:extLst>
          </p:nvPr>
        </p:nvGraphicFramePr>
        <p:xfrm>
          <a:off x="107505" y="2348880"/>
          <a:ext cx="8928991" cy="186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0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7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2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Type </a:t>
                      </a:r>
                      <a:r>
                        <a:rPr lang="fr-FR" sz="1200" dirty="0" err="1"/>
                        <a:t>botaniq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Souplesse d’exploitation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Remontaison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baseline="0" dirty="0"/>
                        <a:t> </a:t>
                      </a:r>
                      <a:r>
                        <a:rPr lang="fr-FR" sz="1200" baseline="0" dirty="0" err="1"/>
                        <a:t>ptps</a:t>
                      </a:r>
                      <a:endParaRPr lang="fr-FR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dirty="0"/>
                        <a:t> été-automne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Rdt</a:t>
                      </a:r>
                      <a:r>
                        <a:rPr lang="fr-FR" sz="1200" dirty="0"/>
                        <a:t> total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R</a:t>
                      </a:r>
                      <a:r>
                        <a:rPr lang="fr-FR" sz="1200" baseline="30000" dirty="0" err="1"/>
                        <a:t>ce</a:t>
                      </a:r>
                      <a:r>
                        <a:rPr lang="fr-FR" sz="1200" dirty="0"/>
                        <a:t> rouilles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Pérennité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RGA Inter – ½ tardif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RGA Tardif – très tard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RGH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46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7772400" cy="1143001"/>
          </a:xfrm>
        </p:spPr>
        <p:txBody>
          <a:bodyPr/>
          <a:lstStyle/>
          <a:p>
            <a:pPr eaLnBrk="1" hangingPunct="1"/>
            <a:r>
              <a:rPr lang="fr-FR" sz="3200">
                <a:solidFill>
                  <a:srgbClr val="3333CC"/>
                </a:solidFill>
              </a:rPr>
              <a:t>L’association RGA - TB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412875"/>
            <a:ext cx="7772400" cy="4537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z="2000" dirty="0"/>
              <a:t>RGA diploïde 	ou 		tétraploïde ?</a:t>
            </a:r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r>
              <a:rPr lang="fr-FR" sz="2000" dirty="0"/>
              <a:t>Trèfle blanc: adapter l’agressivité au RGA choisi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000" dirty="0"/>
              <a:t>Tétra/TB à petites feuilles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000" dirty="0" err="1"/>
              <a:t>Diplo</a:t>
            </a:r>
            <a:r>
              <a:rPr lang="fr-FR" sz="2000" dirty="0"/>
              <a:t>/TB à grandes feuilles</a:t>
            </a:r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042988" y="2060575"/>
            <a:ext cx="3168650" cy="147732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fr-FR" sz="1800" dirty="0">
                <a:solidFill>
                  <a:srgbClr val="000000"/>
                </a:solidFill>
              </a:rPr>
              <a:t>Couvert étalé et dense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fr-FR" sz="1800" dirty="0">
                <a:solidFill>
                  <a:srgbClr val="000000"/>
                </a:solidFill>
              </a:rPr>
              <a:t>Meilleure résistance au piétinement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fr-FR" sz="1800" dirty="0">
                <a:solidFill>
                  <a:srgbClr val="000000"/>
                </a:solidFill>
              </a:rPr>
              <a:t>Moins riche en eau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4643438" y="2192338"/>
            <a:ext cx="3600970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fr-FR" sz="1800" dirty="0">
                <a:solidFill>
                  <a:srgbClr val="000000"/>
                </a:solidFill>
              </a:rPr>
              <a:t>Plus </a:t>
            </a:r>
            <a:r>
              <a:rPr lang="fr-FR" sz="1800" dirty="0" err="1">
                <a:solidFill>
                  <a:srgbClr val="000000"/>
                </a:solidFill>
              </a:rPr>
              <a:t>appétent</a:t>
            </a:r>
            <a:endParaRPr lang="fr-FR" sz="1800" dirty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fr-FR" sz="1800" dirty="0">
                <a:solidFill>
                  <a:srgbClr val="000000"/>
                </a:solidFill>
              </a:rPr>
              <a:t>Meilleure qualité nutritionnelle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017092" y="3674269"/>
            <a:ext cx="701129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1800" dirty="0">
                <a:solidFill>
                  <a:srgbClr val="3333CC"/>
                </a:solidFill>
                <a:latin typeface="Verdana" pitchFamily="34" charset="0"/>
              </a:rPr>
              <a:t>Variétés tardives: adaptées au pâturage</a:t>
            </a:r>
          </a:p>
          <a:p>
            <a:pPr>
              <a:spcBef>
                <a:spcPct val="50000"/>
              </a:spcBef>
            </a:pPr>
            <a:r>
              <a:rPr lang="fr-FR" sz="1800" dirty="0">
                <a:solidFill>
                  <a:srgbClr val="3333CC"/>
                </a:solidFill>
                <a:latin typeface="Verdana" pitchFamily="34" charset="0"/>
              </a:rPr>
              <a:t>Variétés plus précoces: situations froides ou </a:t>
            </a:r>
            <a:r>
              <a:rPr lang="fr-FR" sz="1800" dirty="0" err="1">
                <a:solidFill>
                  <a:srgbClr val="3333CC"/>
                </a:solidFill>
                <a:latin typeface="Verdana" pitchFamily="34" charset="0"/>
              </a:rPr>
              <a:t>séchantes</a:t>
            </a:r>
            <a:endParaRPr lang="fr-FR" sz="1800" dirty="0">
              <a:solidFill>
                <a:srgbClr val="3333CC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77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les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fr-FR" dirty="0"/>
              <a:t>Fétuque élevée</a:t>
            </a:r>
          </a:p>
          <a:p>
            <a:pPr lvl="1"/>
            <a:r>
              <a:rPr lang="fr-FR" dirty="0"/>
              <a:t>Mixte/Pâture: souplesse des feuilles, date épiaison, souplesse d’exploitation</a:t>
            </a:r>
          </a:p>
          <a:p>
            <a:pPr lvl="1"/>
            <a:r>
              <a:rPr lang="fr-FR" dirty="0"/>
              <a:t>Fauche: rendement, tardivité</a:t>
            </a:r>
          </a:p>
          <a:p>
            <a:pPr lvl="1"/>
            <a:endParaRPr lang="fr-FR" dirty="0"/>
          </a:p>
          <a:p>
            <a:r>
              <a:rPr lang="fr-FR" dirty="0"/>
              <a:t>Luzerne</a:t>
            </a:r>
          </a:p>
          <a:p>
            <a:pPr lvl="1"/>
            <a:r>
              <a:rPr lang="fr-FR" dirty="0"/>
              <a:t>Productivité, MAT, résistance </a:t>
            </a:r>
            <a:r>
              <a:rPr lang="fr-FR" dirty="0" err="1"/>
              <a:t>verticilliose</a:t>
            </a:r>
            <a:r>
              <a:rPr lang="fr-FR" dirty="0"/>
              <a:t>, nématodes, verse</a:t>
            </a:r>
          </a:p>
          <a:p>
            <a:pPr lvl="1"/>
            <a:endParaRPr lang="fr-FR" dirty="0"/>
          </a:p>
          <a:p>
            <a:r>
              <a:rPr lang="fr-FR" dirty="0"/>
              <a:t>Trèfle blanc</a:t>
            </a:r>
          </a:p>
          <a:p>
            <a:pPr lvl="1"/>
            <a:r>
              <a:rPr lang="fr-FR" dirty="0"/>
              <a:t>Agressivité, pérennité, productivité, vigueur sortie hiver</a:t>
            </a:r>
          </a:p>
          <a:p>
            <a:pPr lvl="1"/>
            <a:endParaRPr lang="fr-FR" dirty="0"/>
          </a:p>
          <a:p>
            <a:r>
              <a:rPr lang="fr-FR" dirty="0"/>
              <a:t>Trèfle violet</a:t>
            </a:r>
          </a:p>
          <a:p>
            <a:pPr lvl="1"/>
            <a:r>
              <a:rPr lang="fr-FR" dirty="0"/>
              <a:t>Productivité, résistance oïdium, pérennité</a:t>
            </a:r>
          </a:p>
        </p:txBody>
      </p:sp>
    </p:spTree>
    <p:extLst>
      <p:ext uri="{BB962C8B-B14F-4D97-AF65-F5344CB8AC3E}">
        <p14:creationId xmlns:p14="http://schemas.microsoft.com/office/powerpoint/2010/main" val="25995018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ChangeArrowheads="1"/>
          </p:cNvSpPr>
          <p:nvPr/>
        </p:nvSpPr>
        <p:spPr bwMode="auto">
          <a:xfrm>
            <a:off x="107950" y="188913"/>
            <a:ext cx="7740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Quelles variétés?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" y="1196751"/>
            <a:ext cx="9058995" cy="477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81435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ChangeArrowheads="1"/>
          </p:cNvSpPr>
          <p:nvPr/>
        </p:nvSpPr>
        <p:spPr bwMode="auto">
          <a:xfrm>
            <a:off x="107950" y="188913"/>
            <a:ext cx="7740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Quelles variétés?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988840"/>
            <a:ext cx="8964488" cy="3050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5007917"/>
            <a:ext cx="6429902" cy="923330"/>
          </a:xfrm>
          <a:prstGeom prst="rect">
            <a:avLst/>
          </a:prstGeom>
          <a:solidFill>
            <a:srgbClr val="92D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99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www.herbe-book.fr</a:t>
            </a:r>
          </a:p>
        </p:txBody>
      </p:sp>
    </p:spTree>
    <p:extLst>
      <p:ext uri="{BB962C8B-B14F-4D97-AF65-F5344CB8AC3E}">
        <p14:creationId xmlns:p14="http://schemas.microsoft.com/office/powerpoint/2010/main" val="136795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43" y="1484784"/>
            <a:ext cx="853244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sz="1800" b="1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La valeur est dans les feuilles </a:t>
            </a: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=&gt; récolter/pâturer une herbe feuillue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fr-FR" sz="1800" dirty="0">
              <a:solidFill>
                <a:srgbClr val="000000"/>
              </a:solidFill>
              <a:latin typeface="Verdana"/>
              <a:sym typeface="Wingdings" pitchFamily="2" charset="2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Les </a:t>
            </a:r>
            <a:r>
              <a:rPr lang="fr-FR" sz="1800" b="1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légumineuses</a:t>
            </a: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 augmentent la valeur, et sont 10% plus digestibles que les graminées.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fr-FR" sz="1800" dirty="0">
              <a:solidFill>
                <a:srgbClr val="000000"/>
              </a:solidFill>
              <a:latin typeface="Verdana"/>
              <a:sym typeface="Wingdings" pitchFamily="2" charset="2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Les fourrages verts sont les plus </a:t>
            </a:r>
            <a:r>
              <a:rPr lang="fr-FR" sz="1800" b="1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digestibles </a:t>
            </a: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et les plus </a:t>
            </a:r>
            <a:r>
              <a:rPr lang="fr-FR" sz="1800" b="1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ingestibles</a:t>
            </a: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fr-FR" sz="1800" dirty="0">
              <a:solidFill>
                <a:srgbClr val="000000"/>
              </a:solidFill>
              <a:latin typeface="Verdana"/>
              <a:sym typeface="Wingdings" pitchFamily="2" charset="2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Plus d’herbe dans la ration  = </a:t>
            </a:r>
            <a:r>
              <a:rPr lang="fr-FR" sz="1800" b="1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moins de concentrés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fr-FR" sz="1800" b="1" dirty="0">
              <a:solidFill>
                <a:srgbClr val="000000"/>
              </a:solidFill>
              <a:latin typeface="Verdana"/>
              <a:sym typeface="Wingdings" pitchFamily="2" charset="2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Seule l’herbe pâturée combine :</a:t>
            </a:r>
          </a:p>
          <a:p>
            <a:pPr marL="742950" lvl="1" indent="-285750">
              <a:buFontTx/>
              <a:buChar char="-"/>
              <a:defRPr/>
            </a:pP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Une forte </a:t>
            </a:r>
            <a:r>
              <a:rPr lang="fr-FR" sz="1800" b="1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valeur </a:t>
            </a: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énergétique</a:t>
            </a:r>
          </a:p>
          <a:p>
            <a:pPr marL="742950" lvl="1" indent="-285750">
              <a:buFontTx/>
              <a:buChar char="-"/>
              <a:defRPr/>
            </a:pPr>
            <a:r>
              <a:rPr lang="fr-FR" sz="180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Une forte </a:t>
            </a:r>
            <a:r>
              <a:rPr lang="fr-FR" sz="1800" b="1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concentration azotée</a:t>
            </a: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323851" y="467961"/>
            <a:ext cx="7488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Valeur alimentaire de l’herbe</a:t>
            </a:r>
          </a:p>
        </p:txBody>
      </p:sp>
    </p:spTree>
    <p:extLst>
      <p:ext uri="{BB962C8B-B14F-4D97-AF65-F5344CB8AC3E}">
        <p14:creationId xmlns:p14="http://schemas.microsoft.com/office/powerpoint/2010/main" val="17336114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/>
              <a:t>www.herbe-book.org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t="12131" r="30762" b="4047"/>
          <a:stretch/>
        </p:blipFill>
        <p:spPr bwMode="auto">
          <a:xfrm>
            <a:off x="3131840" y="908720"/>
            <a:ext cx="5544616" cy="583235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6" t="27854" r="21674" b="34611"/>
          <a:stretch/>
        </p:blipFill>
        <p:spPr bwMode="auto">
          <a:xfrm>
            <a:off x="107504" y="1412775"/>
            <a:ext cx="2952328" cy="220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17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Un aliment riche et équilibré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8" r="3410"/>
          <a:stretch/>
        </p:blipFill>
        <p:spPr bwMode="auto">
          <a:xfrm>
            <a:off x="569371" y="1412777"/>
            <a:ext cx="512829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25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533400" y="188640"/>
            <a:ext cx="6876000" cy="648000"/>
          </a:xfrm>
        </p:spPr>
        <p:txBody>
          <a:bodyPr>
            <a:normAutofit fontScale="90000"/>
          </a:bodyPr>
          <a:lstStyle/>
          <a:p>
            <a:r>
              <a:rPr lang="fr-FR" dirty="0"/>
              <a:t>Adéquation entre valeur de l’herbe et besoins des animaux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43" y="1268760"/>
            <a:ext cx="8718550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81542" y="5877272"/>
            <a:ext cx="828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+mn-lt"/>
              </a:rPr>
              <a:t>Sources: Chambres d’agriculture PDL - Contrôle laitier PDL - Institut de l’Elevage 1997</a:t>
            </a:r>
          </a:p>
        </p:txBody>
      </p:sp>
    </p:spTree>
    <p:extLst>
      <p:ext uri="{BB962C8B-B14F-4D97-AF65-F5344CB8AC3E}">
        <p14:creationId xmlns:p14="http://schemas.microsoft.com/office/powerpoint/2010/main" val="1429745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3400" y="1600201"/>
            <a:ext cx="8503096" cy="4419600"/>
          </a:xfrm>
        </p:spPr>
        <p:txBody>
          <a:bodyPr/>
          <a:lstStyle/>
          <a:p>
            <a:r>
              <a:rPr lang="fr-FR" dirty="0"/>
              <a:t>La prairie au cœur du système fourrager</a:t>
            </a:r>
          </a:p>
          <a:p>
            <a:r>
              <a:rPr lang="fr-FR" dirty="0"/>
              <a:t>Entre 75 et 100% de la SFP</a:t>
            </a:r>
          </a:p>
          <a:p>
            <a:r>
              <a:rPr lang="fr-FR" dirty="0"/>
              <a:t>60 à 70% de la SAU</a:t>
            </a:r>
          </a:p>
          <a:p>
            <a:r>
              <a:rPr lang="fr-FR" dirty="0"/>
              <a:t>L’herbe doit être gérée en qualité et en quantité</a:t>
            </a:r>
          </a:p>
          <a:p>
            <a:r>
              <a:rPr lang="fr-FR" dirty="0"/>
              <a:t>Avec 40 ha de PT: + 1 </a:t>
            </a:r>
            <a:r>
              <a:rPr lang="fr-FR" dirty="0" err="1"/>
              <a:t>tMS</a:t>
            </a:r>
            <a:r>
              <a:rPr lang="fr-FR" dirty="0"/>
              <a:t> valorisée/ ha = 5 ha disponibles !!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 système allaitant…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051921"/>
            <a:ext cx="2951820" cy="19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533400" y="260648"/>
            <a:ext cx="6876000" cy="648000"/>
          </a:xfrm>
        </p:spPr>
        <p:txBody>
          <a:bodyPr>
            <a:normAutofit fontScale="90000"/>
          </a:bodyPr>
          <a:lstStyle/>
          <a:p>
            <a:r>
              <a:rPr lang="fr-FR" dirty="0"/>
              <a:t>L’herbe pâturée : le fourrage le moins cher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238F043-3750-B9B2-C3E0-2EC110F5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7128792" cy="42504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1A8A759-EA13-FA58-E569-AEF58AF5CA2B}"/>
              </a:ext>
            </a:extLst>
          </p:cNvPr>
          <p:cNvSpPr txBox="1"/>
          <p:nvPr/>
        </p:nvSpPr>
        <p:spPr>
          <a:xfrm>
            <a:off x="827584" y="573325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Coût de production de différents fourrages rendus-auge, PEREL 2021</a:t>
            </a:r>
          </a:p>
        </p:txBody>
      </p:sp>
    </p:spTree>
    <p:extLst>
      <p:ext uri="{BB962C8B-B14F-4D97-AF65-F5344CB8AC3E}">
        <p14:creationId xmlns:p14="http://schemas.microsoft.com/office/powerpoint/2010/main" val="112212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/>
          <a:stretch/>
        </p:blipFill>
        <p:spPr bwMode="auto">
          <a:xfrm>
            <a:off x="418390" y="1196752"/>
            <a:ext cx="8186058" cy="494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2"/>
          <p:cNvSpPr txBox="1">
            <a:spLocks/>
          </p:cNvSpPr>
          <p:nvPr/>
        </p:nvSpPr>
        <p:spPr>
          <a:xfrm>
            <a:off x="389384" y="332728"/>
            <a:ext cx="7494984" cy="6480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2900" kern="0" dirty="0">
                <a:solidFill>
                  <a:schemeClr val="accent2"/>
                </a:solidFill>
              </a:rPr>
              <a:t>Pourquoi pâturer? </a:t>
            </a:r>
            <a:r>
              <a:rPr lang="fr-FR" sz="2400" kern="0" dirty="0">
                <a:solidFill>
                  <a:schemeClr val="accent2"/>
                </a:solidFill>
              </a:rPr>
              <a:t>Impact temps de travail</a:t>
            </a:r>
          </a:p>
        </p:txBody>
      </p:sp>
    </p:spTree>
    <p:extLst>
      <p:ext uri="{BB962C8B-B14F-4D97-AF65-F5344CB8AC3E}">
        <p14:creationId xmlns:p14="http://schemas.microsoft.com/office/powerpoint/2010/main" val="2175616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88840"/>
            <a:ext cx="7772400" cy="1470025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009139"/>
                </a:solidFill>
              </a:rPr>
              <a:t>Le rendement en herbe valorisé</a:t>
            </a:r>
          </a:p>
        </p:txBody>
      </p:sp>
    </p:spTree>
    <p:extLst>
      <p:ext uri="{BB962C8B-B14F-4D97-AF65-F5344CB8AC3E}">
        <p14:creationId xmlns:p14="http://schemas.microsoft.com/office/powerpoint/2010/main" val="73605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330889" y="461739"/>
            <a:ext cx="3166120" cy="1470025"/>
          </a:xfrm>
        </p:spPr>
        <p:txBody>
          <a:bodyPr/>
          <a:lstStyle/>
          <a:p>
            <a:r>
              <a:rPr lang="fr-FR" dirty="0"/>
              <a:t>Programme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35696" y="1988840"/>
            <a:ext cx="5832648" cy="3672408"/>
          </a:xfrm>
        </p:spPr>
        <p:txBody>
          <a:bodyPr/>
          <a:lstStyle/>
          <a:p>
            <a:r>
              <a:rPr lang="fr-FR" dirty="0"/>
              <a:t>Les intérêts des prairies</a:t>
            </a:r>
          </a:p>
          <a:p>
            <a:r>
              <a:rPr lang="fr-FR" dirty="0"/>
              <a:t>Le rendement en herbe valorisé</a:t>
            </a:r>
          </a:p>
          <a:p>
            <a:r>
              <a:rPr lang="fr-FR" dirty="0"/>
              <a:t>Diversification des prairies, choix des espèces</a:t>
            </a:r>
          </a:p>
          <a:p>
            <a:r>
              <a:rPr lang="fr-FR" dirty="0"/>
              <a:t>Les repères de conduite au pâturage</a:t>
            </a:r>
          </a:p>
          <a:p>
            <a:r>
              <a:rPr lang="fr-FR" dirty="0"/>
              <a:t>Entretien des prairies</a:t>
            </a:r>
          </a:p>
          <a:p>
            <a:r>
              <a:rPr lang="fr-FR" dirty="0"/>
              <a:t>Visite de parcelles</a:t>
            </a:r>
          </a:p>
          <a:p>
            <a:endParaRPr lang="fr-FR" dirty="0"/>
          </a:p>
          <a:p>
            <a:r>
              <a:rPr lang="fr-FR" dirty="0">
                <a:solidFill>
                  <a:schemeClr val="accent2"/>
                </a:solidFill>
              </a:rPr>
              <a:t>+ une visite individuelle sur l’exploitation</a:t>
            </a:r>
          </a:p>
        </p:txBody>
      </p:sp>
      <p:sp>
        <p:nvSpPr>
          <p:cNvPr id="4" name="Ellipse 3"/>
          <p:cNvSpPr/>
          <p:nvPr/>
        </p:nvSpPr>
        <p:spPr>
          <a:xfrm>
            <a:off x="7330355" y="1938375"/>
            <a:ext cx="1296144" cy="864096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J1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21/01</a:t>
            </a:r>
          </a:p>
        </p:txBody>
      </p:sp>
      <p:sp>
        <p:nvSpPr>
          <p:cNvPr id="6" name="Ellipse 5"/>
          <p:cNvSpPr/>
          <p:nvPr/>
        </p:nvSpPr>
        <p:spPr>
          <a:xfrm>
            <a:off x="7200114" y="3212976"/>
            <a:ext cx="1296144" cy="864096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J2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28/01</a:t>
            </a:r>
          </a:p>
        </p:txBody>
      </p:sp>
      <p:sp>
        <p:nvSpPr>
          <p:cNvPr id="7" name="Flèche vers le bas 6"/>
          <p:cNvSpPr/>
          <p:nvPr/>
        </p:nvSpPr>
        <p:spPr>
          <a:xfrm>
            <a:off x="179512" y="1628800"/>
            <a:ext cx="2448272" cy="2952328"/>
          </a:xfrm>
          <a:prstGeom prst="downArrow">
            <a:avLst>
              <a:gd name="adj1" fmla="val 50000"/>
              <a:gd name="adj2" fmla="val 62807"/>
            </a:avLst>
          </a:prstGeom>
          <a:solidFill>
            <a:srgbClr val="0091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323528" y="2780928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+mj-lt"/>
              </a:rPr>
              <a:t>Transition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+mj-lt"/>
              </a:rPr>
              <a:t>Problématique de  l’exploitation</a:t>
            </a:r>
          </a:p>
        </p:txBody>
      </p:sp>
      <p:sp>
        <p:nvSpPr>
          <p:cNvPr id="5" name="Rectangle 4"/>
          <p:cNvSpPr/>
          <p:nvPr/>
        </p:nvSpPr>
        <p:spPr>
          <a:xfrm rot="716868">
            <a:off x="5702749" y="404664"/>
            <a:ext cx="2994731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Labellisée DT</a:t>
            </a:r>
          </a:p>
        </p:txBody>
      </p:sp>
    </p:spTree>
    <p:extLst>
      <p:ext uri="{BB962C8B-B14F-4D97-AF65-F5344CB8AC3E}">
        <p14:creationId xmlns:p14="http://schemas.microsoft.com/office/powerpoint/2010/main" val="136462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Calcul du rendement en herbe </a:t>
            </a:r>
            <a:br>
              <a:rPr lang="fr-FR" dirty="0"/>
            </a:br>
            <a:r>
              <a:rPr lang="fr-FR" dirty="0"/>
              <a:t>valorisé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496448"/>
              </p:ext>
            </p:extLst>
          </p:nvPr>
        </p:nvGraphicFramePr>
        <p:xfrm>
          <a:off x="539553" y="1747128"/>
          <a:ext cx="8280918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009900"/>
                          </a:solidFill>
                        </a:rPr>
                        <a:t>Besoins fourragers du troupeau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009900"/>
                          </a:solidFill>
                        </a:rPr>
                        <a:t>- Consommation de fourrages stockés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009900"/>
                          </a:solidFill>
                        </a:rPr>
                        <a:t>= Rendement en herbe valorisé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rgbClr val="0099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solidFill>
                          <a:srgbClr val="0099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>
                          <a:solidFill>
                            <a:srgbClr val="009900"/>
                          </a:solidFill>
                        </a:rPr>
                        <a:t>Différentes catégories animales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>
                          <a:solidFill>
                            <a:srgbClr val="009900"/>
                          </a:solidFill>
                        </a:rPr>
                        <a:t>Autres fourrages non issus de la prairie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>
                          <a:solidFill>
                            <a:srgbClr val="009900"/>
                          </a:solidFill>
                        </a:rPr>
                        <a:t>Achats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>
                          <a:solidFill>
                            <a:srgbClr val="009900"/>
                          </a:solidFill>
                        </a:rPr>
                        <a:t>Variations</a:t>
                      </a:r>
                      <a:r>
                        <a:rPr lang="fr-FR" baseline="0" dirty="0">
                          <a:solidFill>
                            <a:srgbClr val="009900"/>
                          </a:solidFill>
                        </a:rPr>
                        <a:t> de stocks</a:t>
                      </a:r>
                      <a:endParaRPr lang="fr-FR" dirty="0">
                        <a:solidFill>
                          <a:srgbClr val="0099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rgbClr val="0099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139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5" descr="Rendement herbe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674688"/>
            <a:ext cx="8686800" cy="540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33883" name="Text Box 27"/>
          <p:cNvSpPr txBox="1">
            <a:spLocks noChangeArrowheads="1"/>
          </p:cNvSpPr>
          <p:nvPr/>
        </p:nvSpPr>
        <p:spPr bwMode="auto">
          <a:xfrm>
            <a:off x="3635375" y="1898650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FR" sz="2000" dirty="0">
                <a:solidFill>
                  <a:srgbClr val="009900"/>
                </a:solidFill>
              </a:rPr>
              <a:t>4,75</a:t>
            </a:r>
          </a:p>
        </p:txBody>
      </p:sp>
      <p:sp>
        <p:nvSpPr>
          <p:cNvPr id="633884" name="Text Box 28"/>
          <p:cNvSpPr txBox="1">
            <a:spLocks noChangeArrowheads="1"/>
          </p:cNvSpPr>
          <p:nvPr/>
        </p:nvSpPr>
        <p:spPr bwMode="auto">
          <a:xfrm>
            <a:off x="3563938" y="2762250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FR" sz="2000" dirty="0">
                <a:solidFill>
                  <a:srgbClr val="009900"/>
                </a:solidFill>
              </a:rPr>
              <a:t>314</a:t>
            </a:r>
          </a:p>
        </p:txBody>
      </p:sp>
      <p:sp>
        <p:nvSpPr>
          <p:cNvPr id="633885" name="Text Box 29"/>
          <p:cNvSpPr txBox="1">
            <a:spLocks noChangeArrowheads="1"/>
          </p:cNvSpPr>
          <p:nvPr/>
        </p:nvSpPr>
        <p:spPr bwMode="auto">
          <a:xfrm>
            <a:off x="539750" y="2401888"/>
            <a:ext cx="287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</a:rPr>
              <a:t>40 VL + suite = 66 UGB</a:t>
            </a:r>
          </a:p>
        </p:txBody>
      </p:sp>
      <p:sp>
        <p:nvSpPr>
          <p:cNvPr id="633886" name="Text Box 30"/>
          <p:cNvSpPr txBox="1">
            <a:spLocks noChangeArrowheads="1"/>
          </p:cNvSpPr>
          <p:nvPr/>
        </p:nvSpPr>
        <p:spPr bwMode="auto">
          <a:xfrm>
            <a:off x="971550" y="4597400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FR" sz="2000" dirty="0">
                <a:solidFill>
                  <a:srgbClr val="009900"/>
                </a:solidFill>
              </a:rPr>
              <a:t>100</a:t>
            </a:r>
          </a:p>
        </p:txBody>
      </p:sp>
      <p:sp>
        <p:nvSpPr>
          <p:cNvPr id="633887" name="Text Box 31"/>
          <p:cNvSpPr txBox="1">
            <a:spLocks noChangeArrowheads="1"/>
          </p:cNvSpPr>
          <p:nvPr/>
        </p:nvSpPr>
        <p:spPr bwMode="auto">
          <a:xfrm>
            <a:off x="-252413" y="4994275"/>
            <a:ext cx="2555876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r" eaLnBrk="0" hangingPunct="0">
              <a:spcBef>
                <a:spcPct val="50000"/>
              </a:spcBef>
            </a:pPr>
            <a:r>
              <a:rPr lang="fr-FR" dirty="0">
                <a:solidFill>
                  <a:srgbClr val="009900"/>
                </a:solidFill>
              </a:rPr>
              <a:t>Maïs: 9 ha x 11 </a:t>
            </a:r>
            <a:r>
              <a:rPr lang="fr-FR" dirty="0" err="1">
                <a:solidFill>
                  <a:srgbClr val="009900"/>
                </a:solidFill>
              </a:rPr>
              <a:t>tMS</a:t>
            </a:r>
            <a:r>
              <a:rPr lang="fr-FR" dirty="0">
                <a:solidFill>
                  <a:srgbClr val="009900"/>
                </a:solidFill>
              </a:rPr>
              <a:t> – 10%</a:t>
            </a:r>
          </a:p>
          <a:p>
            <a:pPr algn="r" eaLnBrk="0" hangingPunct="0">
              <a:spcBef>
                <a:spcPct val="50000"/>
              </a:spcBef>
            </a:pPr>
            <a:r>
              <a:rPr lang="fr-FR" dirty="0">
                <a:solidFill>
                  <a:srgbClr val="009900"/>
                </a:solidFill>
              </a:rPr>
              <a:t>RGI: 3 ha x 4 </a:t>
            </a:r>
            <a:r>
              <a:rPr lang="fr-FR" dirty="0" err="1">
                <a:solidFill>
                  <a:srgbClr val="009900"/>
                </a:solidFill>
              </a:rPr>
              <a:t>tMS</a:t>
            </a:r>
            <a:r>
              <a:rPr lang="fr-FR" dirty="0">
                <a:solidFill>
                  <a:srgbClr val="009900"/>
                </a:solidFill>
              </a:rPr>
              <a:t> -10%</a:t>
            </a:r>
          </a:p>
        </p:txBody>
      </p:sp>
      <p:sp>
        <p:nvSpPr>
          <p:cNvPr id="633888" name="Text Box 32"/>
          <p:cNvSpPr txBox="1">
            <a:spLocks noChangeArrowheads="1"/>
          </p:cNvSpPr>
          <p:nvPr/>
        </p:nvSpPr>
        <p:spPr bwMode="auto">
          <a:xfrm>
            <a:off x="5940425" y="4597400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FR" sz="2000" dirty="0">
                <a:solidFill>
                  <a:srgbClr val="009900"/>
                </a:solidFill>
              </a:rPr>
              <a:t>214</a:t>
            </a:r>
          </a:p>
        </p:txBody>
      </p:sp>
      <p:sp>
        <p:nvSpPr>
          <p:cNvPr id="633889" name="Text Box 33"/>
          <p:cNvSpPr txBox="1">
            <a:spLocks noChangeArrowheads="1"/>
          </p:cNvSpPr>
          <p:nvPr/>
        </p:nvSpPr>
        <p:spPr bwMode="auto">
          <a:xfrm>
            <a:off x="6083300" y="5462588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FR" sz="2000" dirty="0">
                <a:solidFill>
                  <a:srgbClr val="009900"/>
                </a:solidFill>
              </a:rPr>
              <a:t>6,1</a:t>
            </a:r>
          </a:p>
        </p:txBody>
      </p:sp>
      <p:sp>
        <p:nvSpPr>
          <p:cNvPr id="633890" name="Text Box 34"/>
          <p:cNvSpPr txBox="1">
            <a:spLocks noChangeArrowheads="1"/>
          </p:cNvSpPr>
          <p:nvPr/>
        </p:nvSpPr>
        <p:spPr bwMode="auto">
          <a:xfrm>
            <a:off x="2268538" y="5786438"/>
            <a:ext cx="1798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FR" dirty="0">
                <a:solidFill>
                  <a:srgbClr val="009900"/>
                </a:solidFill>
              </a:rPr>
              <a:t>35 ha herbe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788275" y="5478463"/>
            <a:ext cx="12239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fr-FR" sz="1400" b="1" dirty="0">
                <a:solidFill>
                  <a:srgbClr val="C00000"/>
                </a:solidFill>
                <a:latin typeface="Verdana"/>
              </a:rPr>
              <a:t>X 1,15</a:t>
            </a:r>
          </a:p>
        </p:txBody>
      </p:sp>
      <p:sp>
        <p:nvSpPr>
          <p:cNvPr id="8205" name="Ellipse 12"/>
          <p:cNvSpPr>
            <a:spLocks noChangeArrowheads="1"/>
          </p:cNvSpPr>
          <p:nvPr/>
        </p:nvSpPr>
        <p:spPr bwMode="auto">
          <a:xfrm>
            <a:off x="8172450" y="5422900"/>
            <a:ext cx="839788" cy="360363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 eaLnBrk="0" hangingPunct="0"/>
            <a:endParaRPr lang="fr-FR" sz="1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ABD9B2-7DFD-9D6B-32DA-F7B6A97CB87E}"/>
              </a:ext>
            </a:extLst>
          </p:cNvPr>
          <p:cNvSpPr/>
          <p:nvPr/>
        </p:nvSpPr>
        <p:spPr bwMode="auto">
          <a:xfrm>
            <a:off x="5364088" y="1700808"/>
            <a:ext cx="3779912" cy="10614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8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83" grpId="0"/>
      <p:bldP spid="633884" grpId="0"/>
      <p:bldP spid="633885" grpId="0"/>
      <p:bldP spid="633886" grpId="0"/>
      <p:bldP spid="633887" grpId="0"/>
      <p:bldP spid="633888" grpId="0"/>
      <p:bldP spid="633889" grpId="0"/>
      <p:bldP spid="6338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repères de rendement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B9412D-34BB-C2D4-2D7D-9D57C5B8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1" y="1374470"/>
            <a:ext cx="7346317" cy="41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18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ZoneTexte 3"/>
          <p:cNvSpPr txBox="1">
            <a:spLocks noChangeArrowheads="1"/>
          </p:cNvSpPr>
          <p:nvPr/>
        </p:nvSpPr>
        <p:spPr bwMode="auto">
          <a:xfrm>
            <a:off x="609600" y="609600"/>
            <a:ext cx="685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fr-FR" sz="3200" dirty="0">
                <a:latin typeface="+mn-lt"/>
              </a:rPr>
              <a:t> Un potentiel herbager élevé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251520" y="1322759"/>
            <a:ext cx="8208912" cy="4266481"/>
            <a:chOff x="1224681" y="1322759"/>
            <a:chExt cx="6443663" cy="3230563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899" y="1322759"/>
              <a:ext cx="5975350" cy="3230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681" y="3861048"/>
              <a:ext cx="6443663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76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Un potentiel herbager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755576" y="1556792"/>
            <a:ext cx="7306047" cy="4138066"/>
            <a:chOff x="1115616" y="2027238"/>
            <a:chExt cx="6657975" cy="3345978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325" y="2027238"/>
              <a:ext cx="5975350" cy="322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4581053"/>
              <a:ext cx="6657975" cy="79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Connecteur droit 5"/>
            <p:cNvCxnSpPr/>
            <p:nvPr/>
          </p:nvCxnSpPr>
          <p:spPr>
            <a:xfrm>
              <a:off x="1331640" y="4977134"/>
              <a:ext cx="43942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331640" y="5266840"/>
              <a:ext cx="43942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lèche à angle droit 8"/>
          <p:cNvSpPr/>
          <p:nvPr/>
        </p:nvSpPr>
        <p:spPr>
          <a:xfrm rot="5400000">
            <a:off x="4734018" y="5715254"/>
            <a:ext cx="396044" cy="360040"/>
          </a:xfrm>
          <a:prstGeom prst="bent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148064" y="5795972"/>
            <a:ext cx="295232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7,8 t MS/ha valorisées</a:t>
            </a:r>
          </a:p>
        </p:txBody>
      </p:sp>
    </p:spTree>
    <p:extLst>
      <p:ext uri="{BB962C8B-B14F-4D97-AF65-F5344CB8AC3E}">
        <p14:creationId xmlns:p14="http://schemas.microsoft.com/office/powerpoint/2010/main" val="110309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L’herbe dans les systèmes laitiers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690276"/>
              </p:ext>
            </p:extLst>
          </p:nvPr>
        </p:nvGraphicFramePr>
        <p:xfrm>
          <a:off x="533400" y="1397000"/>
          <a:ext cx="7999040" cy="287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9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Silo ouvert sans pâturage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Silo</a:t>
                      </a:r>
                      <a:r>
                        <a:rPr lang="fr-FR" sz="1400" baseline="0" dirty="0"/>
                        <a:t> ouvert avec pâturage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Silo fermé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Herbe/UGB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30 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37 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46 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74 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Pâturage </a:t>
                      </a:r>
                      <a:r>
                        <a:rPr lang="fr-FR" sz="1400" baseline="0" dirty="0"/>
                        <a:t>ares</a:t>
                      </a:r>
                      <a:endParaRPr lang="fr-FR" sz="1400" dirty="0"/>
                    </a:p>
                    <a:p>
                      <a:pPr algn="ctr"/>
                      <a:r>
                        <a:rPr lang="fr-FR" sz="1400" dirty="0"/>
                        <a:t>/</a:t>
                      </a:r>
                      <a:r>
                        <a:rPr lang="fr-FR" sz="1400" baseline="0" dirty="0"/>
                        <a:t>VL </a:t>
                      </a:r>
                      <a:r>
                        <a:rPr lang="fr-FR" sz="1400" baseline="0" dirty="0" err="1"/>
                        <a:t>ptps</a:t>
                      </a:r>
                      <a:r>
                        <a:rPr lang="fr-FR" sz="1400" baseline="0" dirty="0"/>
                        <a:t> (</a:t>
                      </a:r>
                      <a:r>
                        <a:rPr lang="fr-FR" sz="1400" baseline="0" dirty="0" err="1"/>
                        <a:t>aut</a:t>
                      </a:r>
                      <a:r>
                        <a:rPr lang="fr-FR" sz="1400" baseline="0" dirty="0"/>
                        <a:t>)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15-25</a:t>
                      </a:r>
                    </a:p>
                    <a:p>
                      <a:pPr algn="ctr"/>
                      <a:r>
                        <a:rPr lang="fr-FR" sz="1400" dirty="0"/>
                        <a:t>(25-35)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25-35</a:t>
                      </a:r>
                    </a:p>
                    <a:p>
                      <a:pPr algn="ctr"/>
                      <a:r>
                        <a:rPr lang="fr-FR" sz="1400" dirty="0"/>
                        <a:t>(35-45)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35-40</a:t>
                      </a:r>
                    </a:p>
                    <a:p>
                      <a:pPr algn="ctr"/>
                      <a:r>
                        <a:rPr lang="fr-FR" sz="1400" dirty="0"/>
                        <a:t>(70-90)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Rdt</a:t>
                      </a:r>
                      <a:r>
                        <a:rPr lang="fr-FR" sz="1400" dirty="0"/>
                        <a:t> herbe valorisée (écarts)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6,4 t MS/ha</a:t>
                      </a:r>
                    </a:p>
                    <a:p>
                      <a:pPr algn="ctr"/>
                      <a:r>
                        <a:rPr lang="fr-FR" sz="1400" dirty="0"/>
                        <a:t>(5,2-7,6)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6,7 t MS/ha</a:t>
                      </a:r>
                    </a:p>
                    <a:p>
                      <a:pPr algn="ctr"/>
                      <a:r>
                        <a:rPr lang="fr-FR" sz="1400" dirty="0"/>
                        <a:t>(5,2-8,2)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6,5 t MS/ha</a:t>
                      </a:r>
                    </a:p>
                    <a:p>
                      <a:pPr algn="ctr"/>
                      <a:r>
                        <a:rPr lang="fr-FR" sz="1400" dirty="0"/>
                        <a:t>(5,5-7,5)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5,5 t MS/ha</a:t>
                      </a:r>
                    </a:p>
                    <a:p>
                      <a:pPr algn="ctr"/>
                      <a:r>
                        <a:rPr lang="fr-FR" sz="1400" dirty="0"/>
                        <a:t>(4,9-6,1)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Stocks utilisés (t MS/UGB)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533400" y="4333460"/>
            <a:ext cx="828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sz="1400" i="1" dirty="0">
                <a:solidFill>
                  <a:prstClr val="black"/>
                </a:solidFill>
                <a:latin typeface="Verdana"/>
                <a:ea typeface="ＭＳ Ｐゴシック" pitchFamily="-110" charset="-128"/>
              </a:rPr>
              <a:t>Résultats 2016 – Réseau Lait PDL – Chambres d’agriculture PDL - </a:t>
            </a:r>
            <a:r>
              <a:rPr lang="fr-FR" sz="1400" i="1" dirty="0" err="1">
                <a:solidFill>
                  <a:prstClr val="black"/>
                </a:solidFill>
                <a:latin typeface="Verdana"/>
                <a:ea typeface="ＭＳ Ｐゴシック" pitchFamily="-110" charset="-128"/>
              </a:rPr>
              <a:t>Idele</a:t>
            </a:r>
            <a:endParaRPr lang="fr-FR" sz="1400" i="1" dirty="0">
              <a:solidFill>
                <a:prstClr val="black"/>
              </a:solidFill>
              <a:latin typeface="Verdana"/>
              <a:ea typeface="ＭＳ Ｐゴシック" pitchFamily="-110" charset="-128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9552" y="4809346"/>
            <a:ext cx="792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 typeface="Wingdings" pitchFamily="2" charset="2"/>
              <a:buChar char="ü"/>
            </a:pPr>
            <a:r>
              <a:rPr lang="fr-FR" sz="2000" dirty="0">
                <a:solidFill>
                  <a:srgbClr val="008000"/>
                </a:solidFill>
                <a:latin typeface="Verdana"/>
                <a:ea typeface="ＭＳ Ｐゴシック" pitchFamily="-110" charset="-128"/>
              </a:rPr>
              <a:t>Le rendement en herbe valorisé n’est pas lié au système mais à la conduite de l’herbe</a:t>
            </a:r>
          </a:p>
        </p:txBody>
      </p:sp>
    </p:spTree>
    <p:extLst>
      <p:ext uri="{BB962C8B-B14F-4D97-AF65-F5344CB8AC3E}">
        <p14:creationId xmlns:p14="http://schemas.microsoft.com/office/powerpoint/2010/main" val="250614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702 données (parcelle x année) en 2018 et/ou 2019</a:t>
            </a:r>
          </a:p>
          <a:p>
            <a:r>
              <a:rPr lang="fr-FR" dirty="0"/>
              <a:t>Au niveau national:</a:t>
            </a:r>
          </a:p>
          <a:p>
            <a:pPr lvl="1">
              <a:buFont typeface="Wingdings"/>
              <a:buChar char="à"/>
            </a:pPr>
            <a:r>
              <a:rPr lang="fr-FR" dirty="0">
                <a:sym typeface="Wingdings" panose="05000000000000000000" pitchFamily="2" charset="2"/>
              </a:rPr>
              <a:t>6,1 t MS/ha valorisées</a:t>
            </a:r>
          </a:p>
          <a:p>
            <a:pPr lvl="1">
              <a:buFont typeface="Wingdings"/>
              <a:buChar char="à"/>
            </a:pPr>
            <a:r>
              <a:rPr lang="fr-FR" dirty="0">
                <a:sym typeface="Wingdings" panose="05000000000000000000" pitchFamily="2" charset="2"/>
              </a:rPr>
              <a:t> 43 % de variabilité globale</a:t>
            </a:r>
          </a:p>
          <a:p>
            <a:pPr lvl="1">
              <a:buFont typeface="Wingdings"/>
              <a:buChar char="à"/>
            </a:pPr>
            <a:r>
              <a:rPr lang="fr-FR" dirty="0">
                <a:sym typeface="Wingdings" panose="05000000000000000000" pitchFamily="2" charset="2"/>
              </a:rPr>
              <a:t> 21 % de variabilité intra-exploitation</a:t>
            </a:r>
            <a:endParaRPr lang="fr-FR" dirty="0"/>
          </a:p>
          <a:p>
            <a:endParaRPr lang="fr-FR" dirty="0"/>
          </a:p>
          <a:p>
            <a:r>
              <a:rPr lang="fr-FR" dirty="0"/>
              <a:t>En PDL: 207 données en 2018 et/ou 2019 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6,9 t MS/ha valorisées ; de 2 à 14,3 t MS/ha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Résultats CASDAR Herbvalo</a:t>
            </a:r>
          </a:p>
        </p:txBody>
      </p:sp>
    </p:spTree>
    <p:extLst>
      <p:ext uri="{BB962C8B-B14F-4D97-AF65-F5344CB8AC3E}">
        <p14:creationId xmlns:p14="http://schemas.microsoft.com/office/powerpoint/2010/main" val="2007907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008000"/>
                </a:solidFill>
              </a:rPr>
              <a:t>Les pistes d’amélioration du rendement en herbe</a:t>
            </a:r>
          </a:p>
        </p:txBody>
      </p:sp>
    </p:spTree>
    <p:extLst>
      <p:ext uri="{BB962C8B-B14F-4D97-AF65-F5344CB8AC3E}">
        <p14:creationId xmlns:p14="http://schemas.microsoft.com/office/powerpoint/2010/main" val="157941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691680" y="44624"/>
            <a:ext cx="4896544" cy="105273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/>
            <a:br>
              <a:rPr lang="fr-FR" sz="2000" dirty="0"/>
            </a:br>
            <a:r>
              <a:rPr lang="fr-FR" sz="2000" dirty="0">
                <a:solidFill>
                  <a:srgbClr val="FF0000"/>
                </a:solidFill>
                <a:latin typeface="Arial Black" pitchFamily="34" charset="0"/>
                <a:ea typeface="+mn-ea"/>
                <a:cs typeface="+mn-cs"/>
              </a:rPr>
              <a:t>Améliorer le rendement en herbe valorisé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23528" y="2636912"/>
            <a:ext cx="3024336" cy="30239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>
              <a:spcBef>
                <a:spcPct val="125000"/>
              </a:spcBef>
            </a:pPr>
            <a:r>
              <a:rPr lang="fr-FR" sz="1800" dirty="0">
                <a:solidFill>
                  <a:srgbClr val="00B050"/>
                </a:solidFill>
                <a:latin typeface="Arial Black" pitchFamily="34" charset="0"/>
                <a:cs typeface="Arial" pitchFamily="34" charset="0"/>
              </a:rPr>
              <a:t>Avec des prairies diversifiées et complémentaires</a:t>
            </a:r>
          </a:p>
          <a:p>
            <a:pPr marL="171450" indent="-171450" algn="l">
              <a:spcBef>
                <a:spcPct val="125000"/>
              </a:spcBef>
              <a:buFont typeface="Wingdings" pitchFamily="2" charset="2"/>
              <a:buChar char="Ø"/>
            </a:pPr>
            <a:r>
              <a:rPr lang="fr-FR" dirty="0">
                <a:latin typeface="Arial Black" pitchFamily="34" charset="0"/>
                <a:cs typeface="Arial" pitchFamily="34" charset="0"/>
              </a:rPr>
              <a:t>Des multi-espèces pour le rendement et la qualité</a:t>
            </a:r>
          </a:p>
          <a:p>
            <a:pPr marL="171450" indent="-171450" algn="l">
              <a:spcBef>
                <a:spcPct val="125000"/>
              </a:spcBef>
              <a:buFont typeface="Wingdings" pitchFamily="2" charset="2"/>
              <a:buChar char="Ø"/>
            </a:pPr>
            <a:r>
              <a:rPr lang="fr-FR" dirty="0">
                <a:latin typeface="Arial Black" pitchFamily="34" charset="0"/>
                <a:cs typeface="Arial" pitchFamily="34" charset="0"/>
              </a:rPr>
              <a:t>Des prairies permanentes complémentaires aux prairies temporaires </a:t>
            </a:r>
          </a:p>
          <a:p>
            <a:pPr marL="171450" indent="-171450" algn="l">
              <a:spcBef>
                <a:spcPct val="125000"/>
              </a:spcBef>
              <a:buFont typeface="Wingdings" pitchFamily="2" charset="2"/>
              <a:buChar char="Ø"/>
            </a:pPr>
            <a:r>
              <a:rPr lang="fr-FR" dirty="0">
                <a:latin typeface="Arial Black" pitchFamily="34" charset="0"/>
                <a:cs typeface="Arial" pitchFamily="34" charset="0"/>
              </a:rPr>
              <a:t>Techniques d’installation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456401" y="2640322"/>
            <a:ext cx="2829272" cy="21082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>
              <a:spcBef>
                <a:spcPct val="125000"/>
              </a:spcBef>
            </a:pPr>
            <a:r>
              <a:rPr lang="fr-FR" sz="1800" dirty="0">
                <a:solidFill>
                  <a:srgbClr val="00B050"/>
                </a:solidFill>
                <a:latin typeface="Arial Black" pitchFamily="34" charset="0"/>
                <a:cs typeface="Arial" pitchFamily="34" charset="0"/>
              </a:rPr>
              <a:t>Par une meilleure exploitation de la ressource</a:t>
            </a:r>
          </a:p>
          <a:p>
            <a:pPr marL="171450" indent="-171450" algn="l">
              <a:spcBef>
                <a:spcPct val="125000"/>
              </a:spcBef>
              <a:buFont typeface="Wingdings" pitchFamily="2" charset="2"/>
              <a:buChar char="Ø"/>
            </a:pPr>
            <a:r>
              <a:rPr lang="fr-FR" dirty="0">
                <a:latin typeface="Arial Black" pitchFamily="34" charset="0"/>
                <a:cs typeface="Arial" pitchFamily="34" charset="0"/>
              </a:rPr>
              <a:t>S’organiser pour pâturer</a:t>
            </a:r>
          </a:p>
          <a:p>
            <a:pPr marL="171450" indent="-171450" algn="l">
              <a:spcBef>
                <a:spcPct val="125000"/>
              </a:spcBef>
              <a:buFont typeface="Wingdings" pitchFamily="2" charset="2"/>
              <a:buChar char="Ø"/>
            </a:pPr>
            <a:r>
              <a:rPr lang="fr-FR" dirty="0">
                <a:latin typeface="Arial Black" pitchFamily="34" charset="0"/>
                <a:cs typeface="Arial" pitchFamily="34" charset="0"/>
              </a:rPr>
              <a:t>Réaliser des stocks de qualité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44208" y="2640322"/>
            <a:ext cx="2592288" cy="247760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>
              <a:spcBef>
                <a:spcPct val="125000"/>
              </a:spcBef>
            </a:pPr>
            <a:r>
              <a:rPr lang="fr-FR" sz="1800" dirty="0">
                <a:solidFill>
                  <a:srgbClr val="00B050"/>
                </a:solidFill>
                <a:latin typeface="Arial Black" pitchFamily="34" charset="0"/>
                <a:cs typeface="Arial" pitchFamily="34" charset="0"/>
              </a:rPr>
              <a:t>Par un entretien adapté</a:t>
            </a:r>
          </a:p>
          <a:p>
            <a:pPr marL="171450" indent="-171450" algn="l">
              <a:spcBef>
                <a:spcPct val="125000"/>
              </a:spcBef>
              <a:buFont typeface="Wingdings" pitchFamily="2" charset="2"/>
              <a:buChar char="Ø"/>
            </a:pPr>
            <a:r>
              <a:rPr lang="fr-FR" dirty="0">
                <a:latin typeface="Arial Black" pitchFamily="34" charset="0"/>
                <a:cs typeface="Arial" pitchFamily="34" charset="0"/>
              </a:rPr>
              <a:t>Une fertilisation adaptée aux besoins des plantes N, P, K, chaux</a:t>
            </a:r>
          </a:p>
          <a:p>
            <a:pPr marL="171450" indent="-171450" algn="l">
              <a:spcBef>
                <a:spcPct val="125000"/>
              </a:spcBef>
              <a:buFont typeface="Wingdings" pitchFamily="2" charset="2"/>
              <a:buChar char="Ø"/>
            </a:pPr>
            <a:r>
              <a:rPr lang="fr-FR" dirty="0">
                <a:latin typeface="Arial Black" pitchFamily="34" charset="0"/>
                <a:cs typeface="Arial" pitchFamily="34" charset="0"/>
              </a:rPr>
              <a:t>Entretien mécanique, désherbage, sursemis</a:t>
            </a:r>
          </a:p>
        </p:txBody>
      </p:sp>
      <p:cxnSp>
        <p:nvCxnSpPr>
          <p:cNvPr id="7" name="Connecteur droit avec flèche 6"/>
          <p:cNvCxnSpPr>
            <a:stCxn id="3" idx="2"/>
            <a:endCxn id="4" idx="0"/>
          </p:cNvCxnSpPr>
          <p:nvPr/>
        </p:nvCxnSpPr>
        <p:spPr>
          <a:xfrm flipH="1">
            <a:off x="1835696" y="1097360"/>
            <a:ext cx="2304256" cy="15395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3" idx="2"/>
            <a:endCxn id="5" idx="0"/>
          </p:cNvCxnSpPr>
          <p:nvPr/>
        </p:nvCxnSpPr>
        <p:spPr>
          <a:xfrm>
            <a:off x="4139952" y="1097360"/>
            <a:ext cx="731085" cy="15429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3" idx="2"/>
            <a:endCxn id="6" idx="0"/>
          </p:cNvCxnSpPr>
          <p:nvPr/>
        </p:nvCxnSpPr>
        <p:spPr>
          <a:xfrm>
            <a:off x="4139952" y="1097360"/>
            <a:ext cx="3600400" cy="15429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08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371600" y="1556792"/>
            <a:ext cx="723284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4000" b="1" dirty="0">
                <a:solidFill>
                  <a:srgbClr val="009139"/>
                </a:solidFill>
                <a:latin typeface="Verdana" pitchFamily="34" charset="0"/>
              </a:rPr>
              <a:t>BIEN VALORISER L’HERBE AU PÂTURAGE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443038" y="2997200"/>
            <a:ext cx="568801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2400" dirty="0">
                <a:solidFill>
                  <a:srgbClr val="000000"/>
                </a:solidFill>
                <a:latin typeface="Verdana" pitchFamily="34" charset="0"/>
              </a:rPr>
              <a:t>L’offre et la demande</a:t>
            </a:r>
          </a:p>
          <a:p>
            <a:pPr>
              <a:spcBef>
                <a:spcPct val="50000"/>
              </a:spcBef>
            </a:pPr>
            <a:r>
              <a:rPr lang="fr-FR" sz="2400" dirty="0">
                <a:solidFill>
                  <a:srgbClr val="000000"/>
                </a:solidFill>
                <a:latin typeface="Verdana" pitchFamily="34" charset="0"/>
              </a:rPr>
              <a:t>La surface accessible au pâturage</a:t>
            </a:r>
          </a:p>
          <a:p>
            <a:pPr>
              <a:spcBef>
                <a:spcPct val="50000"/>
              </a:spcBef>
            </a:pPr>
            <a:r>
              <a:rPr lang="fr-FR" sz="2400" dirty="0">
                <a:solidFill>
                  <a:srgbClr val="000000"/>
                </a:solidFill>
                <a:latin typeface="Verdana" pitchFamily="34" charset="0"/>
              </a:rPr>
              <a:t>Le découpage des paddocks</a:t>
            </a:r>
          </a:p>
          <a:p>
            <a:pPr>
              <a:spcBef>
                <a:spcPct val="50000"/>
              </a:spcBef>
            </a:pPr>
            <a:r>
              <a:rPr lang="fr-FR" sz="2400" dirty="0">
                <a:solidFill>
                  <a:srgbClr val="000000"/>
                </a:solidFill>
                <a:latin typeface="Verdana" pitchFamily="34" charset="0"/>
              </a:rPr>
              <a:t>Les repères de conduite</a:t>
            </a:r>
            <a:endParaRPr lang="fr-FR" sz="320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24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Titre 1"/>
          <p:cNvSpPr>
            <a:spLocks noGrp="1"/>
          </p:cNvSpPr>
          <p:nvPr>
            <p:ph type="ctrTitle"/>
          </p:nvPr>
        </p:nvSpPr>
        <p:spPr>
          <a:xfrm>
            <a:off x="495300" y="288775"/>
            <a:ext cx="7611703" cy="648000"/>
          </a:xfrm>
        </p:spPr>
        <p:txBody>
          <a:bodyPr>
            <a:normAutofit/>
          </a:bodyPr>
          <a:lstStyle/>
          <a:p>
            <a:pPr algn="ctr"/>
            <a:r>
              <a:rPr lang="fr-FR" altLang="fr-FR" sz="2800" b="1" dirty="0"/>
              <a:t>Démarche de Transition DT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subTitle" idx="1"/>
          </p:nvPr>
        </p:nvSpPr>
        <p:spPr>
          <a:xfrm>
            <a:off x="495300" y="1225550"/>
            <a:ext cx="8153400" cy="4751040"/>
          </a:xfrm>
        </p:spPr>
        <p:txBody>
          <a:bodyPr>
            <a:noAutofit/>
          </a:bodyPr>
          <a:lstStyle/>
          <a:p>
            <a:pPr algn="just"/>
            <a:r>
              <a:rPr lang="fr-FR" sz="2000" dirty="0"/>
              <a:t>L’agriculture est confrontée à de multiples défis : changement climatique, crise énergétique, crise sanitaire, enjeux environnementaux… </a:t>
            </a:r>
          </a:p>
          <a:p>
            <a:pPr algn="just"/>
            <a:r>
              <a:rPr lang="fr-FR" sz="2000" dirty="0"/>
              <a:t> </a:t>
            </a:r>
          </a:p>
          <a:p>
            <a:pPr algn="just"/>
            <a:r>
              <a:rPr lang="fr-FR" sz="2000" dirty="0"/>
              <a:t>L’objectif de la région Pays de la Loire, dans le cadre du nouveau programme FEADER 2023-2027, est </a:t>
            </a:r>
            <a:r>
              <a:rPr lang="fr-FR" sz="2000" b="1" dirty="0"/>
              <a:t>d’accompagner le plus grand nombre d'agriculteurs dans une démarche de réflexion sur le fonctionnement de leur exploitation pour les encourager à engager leur transition.</a:t>
            </a:r>
          </a:p>
          <a:p>
            <a:pPr algn="just"/>
            <a:endParaRPr lang="fr-FR" sz="2000" b="1" dirty="0"/>
          </a:p>
          <a:p>
            <a:pPr algn="just"/>
            <a:r>
              <a:rPr lang="fr-FR" sz="2000" b="1" dirty="0"/>
              <a:t>La démarche : un autodiagnostic et une formation</a:t>
            </a:r>
          </a:p>
          <a:p>
            <a:pPr algn="just"/>
            <a:endParaRPr lang="fr-FR" sz="2000" b="1" dirty="0"/>
          </a:p>
          <a:p>
            <a:pPr algn="just"/>
            <a:endParaRPr lang="fr-FR" sz="2000" b="1" dirty="0"/>
          </a:p>
          <a:p>
            <a:pPr marL="514350" lvl="1" algn="just">
              <a:buFontTx/>
              <a:buNone/>
              <a:defRPr/>
            </a:pP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013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15616" y="2264678"/>
            <a:ext cx="72328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4000" b="1" dirty="0">
                <a:solidFill>
                  <a:srgbClr val="009139"/>
                </a:solidFill>
                <a:latin typeface="Verdana" pitchFamily="34" charset="0"/>
              </a:rPr>
              <a:t>L’offre et la demande</a:t>
            </a:r>
          </a:p>
        </p:txBody>
      </p:sp>
    </p:spTree>
    <p:extLst>
      <p:ext uri="{BB962C8B-B14F-4D97-AF65-F5344CB8AC3E}">
        <p14:creationId xmlns:p14="http://schemas.microsoft.com/office/powerpoint/2010/main" val="163897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pâturage, c’est 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525963"/>
          </a:xfrm>
        </p:spPr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Trouver le juste équilibre entre l’offre et la demande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2699792" cy="161987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83568" y="4265975"/>
            <a:ext cx="2699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9139"/>
                </a:solidFill>
              </a:rPr>
              <a:t>Une offre en herbe </a:t>
            </a:r>
            <a:r>
              <a:rPr lang="fr-FR" dirty="0">
                <a:solidFill>
                  <a:srgbClr val="009139"/>
                </a:solidFill>
              </a:rPr>
              <a:t>variable au cours de la saison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t="5082" r="9802" b="18694"/>
          <a:stretch/>
        </p:blipFill>
        <p:spPr>
          <a:xfrm>
            <a:off x="5436096" y="1952808"/>
            <a:ext cx="3096344" cy="17962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6467" r="62890" b="24088"/>
          <a:stretch/>
        </p:blipFill>
        <p:spPr>
          <a:xfrm>
            <a:off x="6084168" y="3861048"/>
            <a:ext cx="1967136" cy="22610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436096" y="386104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4"/>
                </a:solidFill>
              </a:rPr>
              <a:t>Une ingestion animale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275856" y="5169966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Sensibles à la météo,</a:t>
            </a:r>
          </a:p>
          <a:p>
            <a:pPr algn="ctr"/>
            <a:r>
              <a:rPr lang="fr-FR" dirty="0">
                <a:solidFill>
                  <a:srgbClr val="C00000"/>
                </a:solidFill>
              </a:rPr>
              <a:t>aux décisions de l’éleveur</a:t>
            </a:r>
          </a:p>
        </p:txBody>
      </p:sp>
      <p:sp>
        <p:nvSpPr>
          <p:cNvPr id="19" name="Chevron 18"/>
          <p:cNvSpPr/>
          <p:nvPr/>
        </p:nvSpPr>
        <p:spPr>
          <a:xfrm rot="16200000">
            <a:off x="4240375" y="4310401"/>
            <a:ext cx="288032" cy="258415"/>
          </a:xfrm>
          <a:prstGeom prst="chevron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 rot="16200000">
            <a:off x="4240376" y="4598433"/>
            <a:ext cx="288032" cy="258415"/>
          </a:xfrm>
          <a:prstGeom prst="chevron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 rot="16200000">
            <a:off x="4240375" y="4862379"/>
            <a:ext cx="288032" cy="258415"/>
          </a:xfrm>
          <a:prstGeom prst="chevron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Flèche droite 21"/>
          <p:cNvSpPr/>
          <p:nvPr/>
        </p:nvSpPr>
        <p:spPr>
          <a:xfrm>
            <a:off x="3851920" y="2852936"/>
            <a:ext cx="1440160" cy="288032"/>
          </a:xfrm>
          <a:prstGeom prst="rightArrow">
            <a:avLst/>
          </a:prstGeom>
          <a:solidFill>
            <a:srgbClr val="008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 rot="10800000">
            <a:off x="3851920" y="3717032"/>
            <a:ext cx="1440160" cy="288032"/>
          </a:xfrm>
          <a:prstGeom prst="rightArrow">
            <a:avLst/>
          </a:prstGeom>
          <a:solidFill>
            <a:srgbClr val="008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3563888" y="321297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Le pâturage</a:t>
            </a:r>
          </a:p>
        </p:txBody>
      </p:sp>
    </p:spTree>
    <p:extLst>
      <p:ext uri="{BB962C8B-B14F-4D97-AF65-F5344CB8AC3E}">
        <p14:creationId xmlns:p14="http://schemas.microsoft.com/office/powerpoint/2010/main" val="2265636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009139"/>
                </a:solidFill>
              </a:rPr>
              <a:t>Comportement des animaux au pâturage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63905" y="1268760"/>
            <a:ext cx="9010650" cy="5122433"/>
            <a:chOff x="163905" y="1268760"/>
            <a:chExt cx="9010650" cy="5122433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2"/>
            <a:stretch/>
          </p:blipFill>
          <p:spPr bwMode="auto">
            <a:xfrm>
              <a:off x="163905" y="1268760"/>
              <a:ext cx="9010650" cy="5122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51520" y="5157192"/>
              <a:ext cx="4176464" cy="1152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endParaRPr lang="fr-FR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992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9139"/>
                </a:solidFill>
              </a:rPr>
              <a:t>Comportement au pâturage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19" y="1412776"/>
            <a:ext cx="6150031" cy="4752528"/>
          </a:xfrm>
        </p:spPr>
        <p:txBody>
          <a:bodyPr/>
          <a:lstStyle/>
          <a:p>
            <a:r>
              <a:rPr lang="fr-FR" sz="1800" dirty="0"/>
              <a:t>Consommation par couches, du haut vers le bas</a:t>
            </a:r>
          </a:p>
          <a:p>
            <a:pPr marL="0" indent="0">
              <a:buNone/>
            </a:pPr>
            <a:endParaRPr lang="fr-FR" sz="600" dirty="0"/>
          </a:p>
          <a:p>
            <a:pPr marL="0" indent="0">
              <a:buNone/>
            </a:pPr>
            <a:endParaRPr lang="fr-FR" sz="600" dirty="0"/>
          </a:p>
          <a:p>
            <a:r>
              <a:rPr lang="fr-FR" sz="1800" dirty="0"/>
              <a:t>Conséquence : </a:t>
            </a:r>
            <a:r>
              <a:rPr lang="fr-FR" sz="1800" dirty="0">
                <a:solidFill>
                  <a:schemeClr val="tx1"/>
                </a:solidFill>
              </a:rPr>
              <a:t>en début de paddock, augmentation de la quantité d’UF et de PDI ingérés, qui décline progressivement.</a:t>
            </a:r>
          </a:p>
          <a:p>
            <a:pPr marL="0" indent="0">
              <a:buNone/>
            </a:pPr>
            <a:endParaRPr lang="fr-FR" sz="600" dirty="0"/>
          </a:p>
          <a:p>
            <a:pPr marL="0" indent="0">
              <a:buNone/>
            </a:pPr>
            <a:endParaRPr lang="fr-FR" sz="600" dirty="0"/>
          </a:p>
          <a:p>
            <a:pPr marL="0" indent="0">
              <a:buNone/>
            </a:pPr>
            <a:endParaRPr lang="fr-FR" sz="600" dirty="0"/>
          </a:p>
          <a:p>
            <a:r>
              <a:rPr lang="fr-FR" sz="1800" dirty="0"/>
              <a:t>Plus de MS consommée si végétation facilement préhensible</a:t>
            </a:r>
            <a:endParaRPr lang="fr-FR" sz="600" dirty="0"/>
          </a:p>
          <a:p>
            <a:pPr marL="355600" indent="0">
              <a:buNone/>
            </a:pPr>
            <a:endParaRPr lang="fr-FR" sz="600" dirty="0"/>
          </a:p>
          <a:p>
            <a:pPr marL="355600" indent="0">
              <a:buNone/>
            </a:pPr>
            <a:endParaRPr lang="fr-FR" sz="600" dirty="0"/>
          </a:p>
          <a:p>
            <a:r>
              <a:rPr lang="fr-FR" sz="1800" dirty="0"/>
              <a:t>Gaine : </a:t>
            </a:r>
          </a:p>
          <a:p>
            <a:pPr lvl="1"/>
            <a:r>
              <a:rPr lang="fr-FR" sz="1600" dirty="0">
                <a:ea typeface="+mn-ea"/>
                <a:cs typeface="+mn-cs"/>
              </a:rPr>
              <a:t>Valeur alimentaire plus faible</a:t>
            </a:r>
          </a:p>
          <a:p>
            <a:pPr lvl="1"/>
            <a:r>
              <a:rPr lang="fr-FR" sz="1600" dirty="0">
                <a:ea typeface="+mn-ea"/>
                <a:cs typeface="+mn-cs"/>
              </a:rPr>
              <a:t>plus rugueuse, </a:t>
            </a:r>
          </a:p>
          <a:p>
            <a:pPr lvl="1"/>
            <a:r>
              <a:rPr lang="fr-FR" sz="1600" dirty="0">
                <a:ea typeface="+mn-ea"/>
                <a:cs typeface="+mn-cs"/>
              </a:rPr>
              <a:t>plus résistante au cisaillement</a:t>
            </a:r>
          </a:p>
          <a:p>
            <a:pPr lvl="1"/>
            <a:endParaRPr lang="fr-FR" sz="1600" dirty="0"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fr-FR" sz="1600" dirty="0">
                <a:ea typeface="+mn-ea"/>
                <a:cs typeface="+mn-cs"/>
              </a:rPr>
              <a:t>=&gt; quantité ingérée augmente quand le rapport feuille/tige augmente.</a:t>
            </a:r>
          </a:p>
          <a:p>
            <a:endParaRPr lang="fr-FR" sz="1800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1" t="14148" b="16968"/>
          <a:stretch/>
        </p:blipFill>
        <p:spPr>
          <a:xfrm>
            <a:off x="6401551" y="3832438"/>
            <a:ext cx="2576634" cy="22608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t="16556" r="29292" b="31859"/>
          <a:stretch/>
        </p:blipFill>
        <p:spPr>
          <a:xfrm>
            <a:off x="6401551" y="1280160"/>
            <a:ext cx="257663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65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91880" y="1754816"/>
            <a:ext cx="4131079" cy="2324480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0781" y="887849"/>
            <a:ext cx="6551613" cy="756047"/>
          </a:xfrm>
        </p:spPr>
        <p:txBody>
          <a:bodyPr/>
          <a:lstStyle/>
          <a:p>
            <a:r>
              <a:rPr lang="fr-FR" dirty="0"/>
              <a:t>Les 3 pâturages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51"/>
          <a:stretch/>
        </p:blipFill>
        <p:spPr bwMode="auto">
          <a:xfrm>
            <a:off x="1709683" y="1754815"/>
            <a:ext cx="1782197" cy="378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3491880" y="4833157"/>
            <a:ext cx="4131079" cy="761894"/>
          </a:xfrm>
          <a:prstGeom prst="rect">
            <a:avLst/>
          </a:prstGeom>
          <a:solidFill>
            <a:srgbClr val="E7E200"/>
          </a:solidFill>
          <a:ln>
            <a:noFill/>
          </a:ln>
          <a:effectLst/>
        </p:spPr>
        <p:txBody>
          <a:bodyPr vert="horz" wrap="square" lIns="68580" tIns="34290" rIns="68580" bIns="3429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913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00025" indent="-185738">
              <a:buNone/>
            </a:pPr>
            <a:r>
              <a:rPr lang="fr-FR" sz="1350" u="sng" kern="0" dirty="0">
                <a:solidFill>
                  <a:schemeClr val="tx1"/>
                </a:solidFill>
              </a:rPr>
              <a:t>3</a:t>
            </a:r>
            <a:r>
              <a:rPr lang="fr-FR" sz="1350" u="sng" kern="0" baseline="30000" dirty="0">
                <a:solidFill>
                  <a:schemeClr val="tx1"/>
                </a:solidFill>
              </a:rPr>
              <a:t>ème</a:t>
            </a:r>
            <a:r>
              <a:rPr lang="fr-FR" sz="1350" u="sng" kern="0" dirty="0">
                <a:solidFill>
                  <a:schemeClr val="tx1"/>
                </a:solidFill>
              </a:rPr>
              <a:t> passage</a:t>
            </a:r>
            <a:r>
              <a:rPr lang="fr-FR" sz="1350" kern="0" dirty="0">
                <a:solidFill>
                  <a:schemeClr val="tx1"/>
                </a:solidFill>
              </a:rPr>
              <a:t> :</a:t>
            </a:r>
          </a:p>
          <a:p>
            <a:pPr marL="200025" indent="-185738">
              <a:buNone/>
            </a:pPr>
            <a:endParaRPr lang="fr-FR" sz="1350" kern="0" dirty="0">
              <a:solidFill>
                <a:schemeClr val="tx1"/>
              </a:solidFill>
            </a:endParaRPr>
          </a:p>
          <a:p>
            <a:pPr marL="200025" indent="-185738">
              <a:buNone/>
            </a:pPr>
            <a:endParaRPr lang="fr-FR" sz="1350" kern="0" dirty="0">
              <a:solidFill>
                <a:schemeClr val="tx1"/>
              </a:solidFill>
            </a:endParaRPr>
          </a:p>
          <a:p>
            <a:pPr marL="200025" indent="-185738">
              <a:buNone/>
            </a:pPr>
            <a:endParaRPr lang="fr-FR" sz="1350" kern="0" dirty="0">
              <a:solidFill>
                <a:schemeClr val="tx1"/>
              </a:solidFill>
            </a:endParaRPr>
          </a:p>
          <a:p>
            <a:pPr marL="135731" indent="-121444"/>
            <a:r>
              <a:rPr lang="fr-FR" sz="1350" kern="0" dirty="0">
                <a:solidFill>
                  <a:schemeClr val="tx1"/>
                </a:solidFill>
              </a:rPr>
              <a:t> Ingestion ---</a:t>
            </a:r>
          </a:p>
          <a:p>
            <a:pPr marL="135731" indent="-121444"/>
            <a:r>
              <a:rPr lang="fr-FR" sz="1350" kern="0" dirty="0">
                <a:solidFill>
                  <a:schemeClr val="tx1"/>
                </a:solidFill>
              </a:rPr>
              <a:t> Qualité ---</a:t>
            </a:r>
          </a:p>
          <a:p>
            <a:pPr marL="200025" indent="-185738"/>
            <a:r>
              <a:rPr lang="fr-FR" sz="1350" kern="0" dirty="0">
                <a:solidFill>
                  <a:schemeClr val="tx1"/>
                </a:solidFill>
              </a:rPr>
              <a:t>repousses ---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3491880" y="4077073"/>
            <a:ext cx="4131079" cy="756084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</p:spPr>
        <p:txBody>
          <a:bodyPr vert="horz" wrap="square" lIns="68580" tIns="34290" rIns="68580" bIns="3429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913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00025" indent="-185738">
              <a:buNone/>
            </a:pPr>
            <a:r>
              <a:rPr lang="fr-FR" sz="1350" u="sng" kern="0" dirty="0">
                <a:solidFill>
                  <a:schemeClr val="tx1"/>
                </a:solidFill>
              </a:rPr>
              <a:t>2</a:t>
            </a:r>
            <a:r>
              <a:rPr lang="fr-FR" sz="1350" u="sng" kern="0" baseline="30000" dirty="0">
                <a:solidFill>
                  <a:schemeClr val="tx1"/>
                </a:solidFill>
              </a:rPr>
              <a:t>ème</a:t>
            </a:r>
            <a:r>
              <a:rPr lang="fr-FR" sz="1350" u="sng" kern="0" dirty="0">
                <a:solidFill>
                  <a:schemeClr val="tx1"/>
                </a:solidFill>
              </a:rPr>
              <a:t> passage</a:t>
            </a:r>
            <a:r>
              <a:rPr lang="fr-FR" sz="1350" kern="0" dirty="0">
                <a:solidFill>
                  <a:schemeClr val="tx1"/>
                </a:solidFill>
              </a:rPr>
              <a:t> :</a:t>
            </a:r>
          </a:p>
          <a:p>
            <a:pPr marL="200025" indent="-185738">
              <a:buNone/>
            </a:pPr>
            <a:endParaRPr lang="fr-FR" sz="1350" kern="0" dirty="0">
              <a:solidFill>
                <a:schemeClr val="tx1"/>
              </a:solidFill>
            </a:endParaRPr>
          </a:p>
          <a:p>
            <a:pPr marL="200025" indent="-185738">
              <a:buNone/>
            </a:pPr>
            <a:endParaRPr lang="fr-FR" sz="1350" kern="0" dirty="0">
              <a:solidFill>
                <a:schemeClr val="tx1"/>
              </a:solidFill>
            </a:endParaRPr>
          </a:p>
          <a:p>
            <a:pPr marL="200025" indent="-185738">
              <a:buNone/>
            </a:pPr>
            <a:endParaRPr lang="fr-FR" sz="1350" kern="0" dirty="0">
              <a:solidFill>
                <a:schemeClr val="tx1"/>
              </a:solidFill>
            </a:endParaRPr>
          </a:p>
          <a:p>
            <a:pPr marL="135731" indent="-121444"/>
            <a:r>
              <a:rPr lang="fr-FR" sz="1350" kern="0" dirty="0">
                <a:solidFill>
                  <a:schemeClr val="tx1"/>
                </a:solidFill>
              </a:rPr>
              <a:t> Ingestion -</a:t>
            </a:r>
          </a:p>
          <a:p>
            <a:pPr marL="135731" indent="-121444"/>
            <a:r>
              <a:rPr lang="fr-FR" sz="1350" kern="0" dirty="0">
                <a:solidFill>
                  <a:schemeClr val="tx1"/>
                </a:solidFill>
              </a:rPr>
              <a:t> Qualité ++</a:t>
            </a:r>
          </a:p>
          <a:p>
            <a:pPr marL="200025" indent="-185738"/>
            <a:r>
              <a:rPr lang="fr-FR" sz="1350" kern="0" dirty="0">
                <a:solidFill>
                  <a:schemeClr val="tx1"/>
                </a:solidFill>
              </a:rPr>
              <a:t>repousses +/-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3491878" y="2564905"/>
            <a:ext cx="4131080" cy="88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913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00025" indent="-185738">
              <a:buNone/>
            </a:pPr>
            <a:r>
              <a:rPr lang="fr-FR" sz="1350" u="sng" kern="0" dirty="0">
                <a:solidFill>
                  <a:schemeClr val="tx1"/>
                </a:solidFill>
              </a:rPr>
              <a:t>1</a:t>
            </a:r>
            <a:r>
              <a:rPr lang="fr-FR" sz="1350" u="sng" kern="0" baseline="30000" dirty="0">
                <a:solidFill>
                  <a:schemeClr val="tx1"/>
                </a:solidFill>
              </a:rPr>
              <a:t>er</a:t>
            </a:r>
            <a:r>
              <a:rPr lang="fr-FR" sz="1350" u="sng" kern="0" dirty="0">
                <a:solidFill>
                  <a:schemeClr val="tx1"/>
                </a:solidFill>
              </a:rPr>
              <a:t> passage</a:t>
            </a:r>
            <a:r>
              <a:rPr lang="fr-FR" sz="1350" kern="0" dirty="0">
                <a:solidFill>
                  <a:schemeClr val="tx1"/>
                </a:solidFill>
              </a:rPr>
              <a:t> :</a:t>
            </a:r>
          </a:p>
          <a:p>
            <a:pPr marL="200025" indent="-185738">
              <a:buNone/>
            </a:pPr>
            <a:endParaRPr lang="fr-FR" sz="1350" kern="0" dirty="0">
              <a:solidFill>
                <a:schemeClr val="tx1"/>
              </a:solidFill>
            </a:endParaRPr>
          </a:p>
          <a:p>
            <a:pPr marL="200025" indent="-185738">
              <a:buNone/>
            </a:pPr>
            <a:endParaRPr lang="fr-FR" sz="1350" kern="0" dirty="0">
              <a:solidFill>
                <a:schemeClr val="tx1"/>
              </a:solidFill>
            </a:endParaRPr>
          </a:p>
          <a:p>
            <a:pPr marL="200025" indent="-185738">
              <a:buNone/>
            </a:pPr>
            <a:endParaRPr lang="fr-FR" sz="1350" kern="0" dirty="0">
              <a:solidFill>
                <a:schemeClr val="tx1"/>
              </a:solidFill>
            </a:endParaRPr>
          </a:p>
          <a:p>
            <a:pPr marL="135731" indent="-121444"/>
            <a:r>
              <a:rPr lang="fr-FR" sz="1350" kern="0" dirty="0">
                <a:solidFill>
                  <a:schemeClr val="tx1"/>
                </a:solidFill>
              </a:rPr>
              <a:t> Ingestion +++</a:t>
            </a:r>
          </a:p>
          <a:p>
            <a:pPr marL="135731" indent="-121444"/>
            <a:r>
              <a:rPr lang="fr-FR" sz="1350" kern="0" dirty="0">
                <a:solidFill>
                  <a:schemeClr val="tx1"/>
                </a:solidFill>
              </a:rPr>
              <a:t> Qualité +++</a:t>
            </a:r>
          </a:p>
          <a:p>
            <a:pPr marL="200025" indent="-185738"/>
            <a:r>
              <a:rPr lang="fr-FR" sz="1350" kern="0" dirty="0">
                <a:solidFill>
                  <a:schemeClr val="tx1"/>
                </a:solidFill>
              </a:rPr>
              <a:t>repousses +++</a:t>
            </a: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1817694" y="4828710"/>
            <a:ext cx="5805264" cy="4446"/>
          </a:xfrm>
          <a:prstGeom prst="line">
            <a:avLst/>
          </a:prstGeom>
          <a:ln w="38100">
            <a:solidFill>
              <a:srgbClr val="E40E4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1847519" y="4061613"/>
            <a:ext cx="5805264" cy="4446"/>
          </a:xfrm>
          <a:prstGeom prst="line">
            <a:avLst/>
          </a:prstGeom>
          <a:ln w="38100">
            <a:solidFill>
              <a:srgbClr val="E40E4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endCxn id="6" idx="1"/>
          </p:cNvCxnSpPr>
          <p:nvPr/>
        </p:nvCxnSpPr>
        <p:spPr>
          <a:xfrm>
            <a:off x="1817695" y="5214104"/>
            <a:ext cx="1674185" cy="1"/>
          </a:xfrm>
          <a:prstGeom prst="line">
            <a:avLst/>
          </a:prstGeom>
          <a:ln w="38100">
            <a:solidFill>
              <a:srgbClr val="E40E4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3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6364287" cy="543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988299" y="5661248"/>
            <a:ext cx="2062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+mn-lt"/>
              </a:rPr>
              <a:t>Source : </a:t>
            </a:r>
          </a:p>
          <a:p>
            <a:r>
              <a:rPr lang="fr-FR" sz="1100" dirty="0">
                <a:latin typeface="+mn-lt"/>
                <a:hlinkClick r:id="rId4"/>
              </a:rPr>
              <a:t>http://www.je-pature.com</a:t>
            </a:r>
            <a:endParaRPr lang="fr-FR" sz="1100" dirty="0">
              <a:latin typeface="+mn-lt"/>
            </a:endParaRPr>
          </a:p>
          <a:p>
            <a:endParaRPr lang="fr-FR" sz="1100" dirty="0">
              <a:latin typeface="+mn-lt"/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389384" y="332728"/>
            <a:ext cx="7494984" cy="6480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2900" kern="0" dirty="0">
                <a:solidFill>
                  <a:schemeClr val="accent2"/>
                </a:solidFill>
              </a:rPr>
              <a:t>Le cycle de l’herbe</a:t>
            </a:r>
            <a:endParaRPr lang="fr-FR" sz="2400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28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51520" y="413792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</a:rPr>
              <a:t>La croissance de l’herbe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85" y="1480939"/>
            <a:ext cx="46767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71600" y="4149080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Croissance lente, phase de démarrage</a:t>
            </a:r>
          </a:p>
          <a:p>
            <a:pPr marL="342900" indent="-342900">
              <a:buAutoNum type="arabicPeriod"/>
            </a:pPr>
            <a:r>
              <a:rPr lang="fr-FR" dirty="0"/>
              <a:t>Croissance rapide, augmentation de la surface foliaire </a:t>
            </a:r>
          </a:p>
          <a:p>
            <a:pPr marL="342900" indent="-342900">
              <a:buAutoNum type="arabicPeriod"/>
            </a:pPr>
            <a:r>
              <a:rPr lang="fr-FR" dirty="0"/>
              <a:t>Croissance stabilisée</a:t>
            </a:r>
          </a:p>
        </p:txBody>
      </p:sp>
    </p:spTree>
    <p:extLst>
      <p:ext uri="{BB962C8B-B14F-4D97-AF65-F5344CB8AC3E}">
        <p14:creationId xmlns:p14="http://schemas.microsoft.com/office/powerpoint/2010/main" val="4294773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3809" y="1273723"/>
            <a:ext cx="4913710" cy="756047"/>
          </a:xfrm>
        </p:spPr>
        <p:txBody>
          <a:bodyPr/>
          <a:lstStyle/>
          <a:p>
            <a:r>
              <a:rPr lang="fr-FR" dirty="0"/>
              <a:t>Repérer le </a:t>
            </a:r>
            <a:r>
              <a:rPr lang="fr-FR" b="1" dirty="0"/>
              <a:t>stade 3 feuilles </a:t>
            </a:r>
            <a:endParaRPr lang="fr-F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2" y="2375883"/>
            <a:ext cx="1714500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409982" y="3246763"/>
            <a:ext cx="2308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n-lt"/>
              </a:rPr>
              <a:t>Entre 2,5 et 3 feuilles</a:t>
            </a:r>
          </a:p>
          <a:p>
            <a:endParaRPr lang="fr-FR" b="1" dirty="0">
              <a:latin typeface="+mn-lt"/>
            </a:endParaRPr>
          </a:p>
          <a:p>
            <a:r>
              <a:rPr lang="fr-FR" b="1" dirty="0">
                <a:latin typeface="+mn-lt"/>
              </a:rPr>
              <a:t>Parcelle bonne à pâturer</a:t>
            </a:r>
          </a:p>
        </p:txBody>
      </p:sp>
    </p:spTree>
    <p:extLst>
      <p:ext uri="{BB962C8B-B14F-4D97-AF65-F5344CB8AC3E}">
        <p14:creationId xmlns:p14="http://schemas.microsoft.com/office/powerpoint/2010/main" val="221538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24328" y="1048476"/>
            <a:ext cx="6551613" cy="756047"/>
          </a:xfrm>
        </p:spPr>
        <p:txBody>
          <a:bodyPr/>
          <a:lstStyle/>
          <a:p>
            <a:r>
              <a:rPr lang="fr-FR" b="1" dirty="0"/>
              <a:t>Repères de gestion </a:t>
            </a:r>
            <a:r>
              <a:rPr lang="fr-FR" dirty="0"/>
              <a:t>du PTD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7634" y="2078850"/>
            <a:ext cx="3726414" cy="3103561"/>
          </a:xfrm>
        </p:spPr>
        <p:txBody>
          <a:bodyPr/>
          <a:lstStyle/>
          <a:p>
            <a:r>
              <a:rPr lang="fr-FR" sz="1350" b="1" dirty="0"/>
              <a:t>Pâturer au stade 3 feuilles du RGA</a:t>
            </a:r>
          </a:p>
          <a:p>
            <a:pPr marL="0" indent="0"/>
            <a:r>
              <a:rPr lang="fr-FR" sz="1200" kern="1200" dirty="0"/>
              <a:t>4 feuilles dactyle / 2,5 feuilles fétuque élevée</a:t>
            </a:r>
          </a:p>
          <a:p>
            <a:pPr marL="0" indent="0"/>
            <a:endParaRPr lang="fr-FR" sz="1200" dirty="0"/>
          </a:p>
          <a:p>
            <a:pPr marL="0" indent="0"/>
            <a:r>
              <a:rPr lang="fr-FR" sz="1200" b="1" dirty="0">
                <a:solidFill>
                  <a:srgbClr val="008000"/>
                </a:solidFill>
              </a:rPr>
              <a:t>Varie selon la saison : </a:t>
            </a:r>
          </a:p>
          <a:p>
            <a:pPr marL="0" indent="0"/>
            <a:r>
              <a:rPr lang="fr-FR" sz="1200" b="1" dirty="0"/>
              <a:t>2,5 feuilles en mai </a:t>
            </a:r>
            <a:r>
              <a:rPr lang="fr-FR" sz="1200" dirty="0"/>
              <a:t>pour ne pas se faire déborder</a:t>
            </a:r>
          </a:p>
          <a:p>
            <a:pPr marL="0" indent="0"/>
            <a:endParaRPr lang="fr-FR" sz="1200" dirty="0"/>
          </a:p>
          <a:p>
            <a:pPr marL="0" indent="0"/>
            <a:endParaRPr lang="fr-FR" sz="1200" dirty="0"/>
          </a:p>
          <a:p>
            <a:pPr marL="0" indent="0"/>
            <a:endParaRPr lang="fr-FR" sz="1200" dirty="0"/>
          </a:p>
          <a:p>
            <a:pPr marL="0" indent="0"/>
            <a:r>
              <a:rPr lang="fr-FR" sz="1200" b="1" i="1" dirty="0">
                <a:solidFill>
                  <a:srgbClr val="669900"/>
                </a:solidFill>
              </a:rPr>
              <a:t>Pourquoi ?</a:t>
            </a:r>
          </a:p>
          <a:p>
            <a:pPr marL="0" indent="0"/>
            <a:r>
              <a:rPr lang="fr-FR" sz="1200" dirty="0">
                <a:solidFill>
                  <a:srgbClr val="669900"/>
                </a:solidFill>
              </a:rPr>
              <a:t>Pour que l’épi ne quitte pas le plateau de tallage</a:t>
            </a:r>
          </a:p>
          <a:p>
            <a:pPr marL="0" indent="0"/>
            <a:r>
              <a:rPr lang="fr-FR" sz="1200" dirty="0">
                <a:solidFill>
                  <a:srgbClr val="669900"/>
                </a:solidFill>
              </a:rPr>
              <a:t>Sinon passage du stade végétatif au </a:t>
            </a:r>
          </a:p>
          <a:p>
            <a:pPr marL="0" indent="0">
              <a:buNone/>
            </a:pPr>
            <a:r>
              <a:rPr lang="fr-FR" sz="1200" b="1" dirty="0">
                <a:solidFill>
                  <a:srgbClr val="669900"/>
                </a:solidFill>
              </a:rPr>
              <a:t>stade reproducteur =&gt; arrêt du tallage</a:t>
            </a:r>
          </a:p>
          <a:p>
            <a:pPr marL="0" indent="0"/>
            <a:endParaRPr lang="fr-FR" sz="1350" dirty="0">
              <a:solidFill>
                <a:srgbClr val="66990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5066314" y="1970839"/>
            <a:ext cx="2908064" cy="3211573"/>
            <a:chOff x="683568" y="2543175"/>
            <a:chExt cx="3445370" cy="368597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90" t="1886"/>
            <a:stretch/>
          </p:blipFill>
          <p:spPr bwMode="auto">
            <a:xfrm>
              <a:off x="1475655" y="2543175"/>
              <a:ext cx="2653283" cy="3685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ZoneTexte 5"/>
            <p:cNvSpPr txBox="1"/>
            <p:nvPr/>
          </p:nvSpPr>
          <p:spPr>
            <a:xfrm>
              <a:off x="683568" y="2924944"/>
              <a:ext cx="936103" cy="7418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Feuille 2</a:t>
              </a: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115616" y="3645024"/>
              <a:ext cx="720080" cy="7418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Limbe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187624" y="4406220"/>
              <a:ext cx="864096" cy="380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54000" tIns="27000" rIns="54000" bIns="27000" rtlCol="0">
              <a:spAutoFit/>
            </a:bodyPr>
            <a:lstStyle/>
            <a:p>
              <a:r>
                <a:rPr lang="fr-FR" dirty="0">
                  <a:latin typeface="Calibri" panose="020F0502020204030204" pitchFamily="34" charset="0"/>
                  <a:cs typeface="Calibri" panose="020F0502020204030204" pitchFamily="34" charset="0"/>
                </a:rPr>
                <a:t>Feuille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869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70431" y="909418"/>
            <a:ext cx="6551613" cy="756047"/>
          </a:xfrm>
        </p:spPr>
        <p:txBody>
          <a:bodyPr/>
          <a:lstStyle/>
          <a:p>
            <a:r>
              <a:rPr lang="fr-FR" dirty="0"/>
              <a:t>Repérer le </a:t>
            </a:r>
            <a:r>
              <a:rPr lang="fr-FR" b="1" dirty="0"/>
              <a:t>stade 3 feuilles </a:t>
            </a:r>
            <a:endParaRPr lang="fr-FR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0" y="1754815"/>
            <a:ext cx="2484276" cy="362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162793" y="3186626"/>
            <a:ext cx="3348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n-lt"/>
              </a:rPr>
              <a:t>Reconnaître la feuille résiduelle </a:t>
            </a:r>
          </a:p>
          <a:p>
            <a:endParaRPr lang="fr-FR" b="1" dirty="0">
              <a:latin typeface="+mn-lt"/>
            </a:endParaRPr>
          </a:p>
          <a:p>
            <a:r>
              <a:rPr lang="fr-FR" b="1" dirty="0">
                <a:latin typeface="+mn-lt"/>
              </a:rPr>
              <a:t>= feuille broutée au passage précédent</a:t>
            </a:r>
          </a:p>
        </p:txBody>
      </p:sp>
    </p:spTree>
    <p:extLst>
      <p:ext uri="{BB962C8B-B14F-4D97-AF65-F5344CB8AC3E}">
        <p14:creationId xmlns:p14="http://schemas.microsoft.com/office/powerpoint/2010/main" val="354153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Titre 1"/>
          <p:cNvSpPr>
            <a:spLocks noGrp="1"/>
          </p:cNvSpPr>
          <p:nvPr>
            <p:ph type="ctrTitle"/>
          </p:nvPr>
        </p:nvSpPr>
        <p:spPr>
          <a:xfrm>
            <a:off x="495300" y="288775"/>
            <a:ext cx="7611703" cy="648000"/>
          </a:xfrm>
        </p:spPr>
        <p:txBody>
          <a:bodyPr>
            <a:normAutofit fontScale="90000"/>
          </a:bodyPr>
          <a:lstStyle/>
          <a:p>
            <a:pPr algn="ctr"/>
            <a:r>
              <a:rPr lang="fr-FR" altLang="fr-FR" sz="2800" b="1" dirty="0"/>
              <a:t>Formation Démarche de Transition DT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subTitle" idx="1"/>
          </p:nvPr>
        </p:nvSpPr>
        <p:spPr>
          <a:xfrm>
            <a:off x="495300" y="1225550"/>
            <a:ext cx="8153400" cy="4751040"/>
          </a:xfrm>
        </p:spPr>
        <p:txBody>
          <a:bodyPr>
            <a:noAutofit/>
          </a:bodyPr>
          <a:lstStyle/>
          <a:p>
            <a:pPr marL="0" indent="0">
              <a:buFontTx/>
              <a:buNone/>
              <a:defRPr/>
            </a:pPr>
            <a:r>
              <a:rPr lang="fr-FR" sz="1600" b="1" dirty="0"/>
              <a:t>Public</a:t>
            </a:r>
          </a:p>
          <a:p>
            <a:pPr>
              <a:defRPr/>
            </a:pPr>
            <a:r>
              <a:rPr lang="fr-FR" sz="1600" dirty="0"/>
              <a:t>Bénéficiaires des aides des dispositifs PCAE animal et végétal, transformation à la ferme, dotation jeunes agriculteurs.</a:t>
            </a:r>
          </a:p>
          <a:p>
            <a:pPr marL="0" indent="0">
              <a:buFontTx/>
              <a:buNone/>
              <a:defRPr/>
            </a:pPr>
            <a:endParaRPr lang="fr-FR" sz="500" dirty="0"/>
          </a:p>
          <a:p>
            <a:pPr marL="0" indent="0">
              <a:buFontTx/>
              <a:buNone/>
              <a:defRPr/>
            </a:pPr>
            <a:r>
              <a:rPr lang="fr-FR" sz="1600" b="1" dirty="0"/>
              <a:t>Conditions de validation</a:t>
            </a:r>
          </a:p>
          <a:p>
            <a:pPr lvl="1" algn="l">
              <a:defRPr/>
            </a:pPr>
            <a:r>
              <a:rPr lang="fr-FR" sz="1600" dirty="0">
                <a:solidFill>
                  <a:schemeClr val="tx1"/>
                </a:solidFill>
              </a:rPr>
              <a:t>Avoir réalisé , </a:t>
            </a:r>
            <a:r>
              <a:rPr lang="fr-FR" sz="1600" u="sng" dirty="0">
                <a:solidFill>
                  <a:schemeClr val="tx1"/>
                </a:solidFill>
              </a:rPr>
              <a:t>par le </a:t>
            </a:r>
            <a:r>
              <a:rPr lang="fr-FR" sz="1600" b="1" u="sng" dirty="0">
                <a:solidFill>
                  <a:schemeClr val="tx1"/>
                </a:solidFill>
              </a:rPr>
              <a:t>même associé </a:t>
            </a:r>
            <a:r>
              <a:rPr lang="fr-FR" sz="1600" u="sng" dirty="0">
                <a:solidFill>
                  <a:schemeClr val="tx1"/>
                </a:solidFill>
              </a:rPr>
              <a:t>:</a:t>
            </a:r>
          </a:p>
          <a:p>
            <a:pPr marL="1200150" lvl="2" indent="-285750" algn="l">
              <a:buFont typeface="Wingdings" panose="05000000000000000000" pitchFamily="2" charset="2"/>
              <a:buChar char="ü"/>
              <a:defRPr/>
            </a:pPr>
            <a:r>
              <a:rPr lang="fr-FR" sz="1600" dirty="0">
                <a:solidFill>
                  <a:schemeClr val="tx1"/>
                </a:solidFill>
              </a:rPr>
              <a:t>A minima 2 jours (14h) de formation collective </a:t>
            </a:r>
            <a:r>
              <a:rPr lang="fr-FR" sz="1600" u="sng" dirty="0">
                <a:solidFill>
                  <a:schemeClr val="tx1"/>
                </a:solidFill>
              </a:rPr>
              <a:t>d’une même session de formation </a:t>
            </a:r>
            <a:r>
              <a:rPr lang="fr-FR" sz="1600" u="sng">
                <a:solidFill>
                  <a:schemeClr val="tx1"/>
                </a:solidFill>
              </a:rPr>
              <a:t>Vivéa</a:t>
            </a:r>
            <a:r>
              <a:rPr lang="fr-FR" sz="1600">
                <a:solidFill>
                  <a:schemeClr val="tx1"/>
                </a:solidFill>
              </a:rPr>
              <a:t>,</a:t>
            </a:r>
            <a:endParaRPr lang="fr-FR" sz="1600" dirty="0">
              <a:solidFill>
                <a:schemeClr val="tx1"/>
              </a:solidFill>
            </a:endParaRPr>
          </a:p>
          <a:p>
            <a:pPr marL="1200150" lvl="2" indent="-285750" algn="l">
              <a:buFont typeface="Wingdings" panose="05000000000000000000" pitchFamily="2" charset="2"/>
              <a:buChar char="ü"/>
              <a:defRPr/>
            </a:pPr>
            <a:r>
              <a:rPr lang="fr-FR" sz="1600" dirty="0">
                <a:solidFill>
                  <a:schemeClr val="tx1"/>
                </a:solidFill>
              </a:rPr>
              <a:t>1 visite d’accompagnement individualisé.</a:t>
            </a:r>
          </a:p>
          <a:p>
            <a:pPr lvl="1" algn="l">
              <a:defRPr/>
            </a:pPr>
            <a:endParaRPr lang="fr-FR" sz="800" dirty="0"/>
          </a:p>
          <a:p>
            <a:pPr lvl="1" algn="l">
              <a:defRPr/>
            </a:pPr>
            <a:r>
              <a:rPr lang="fr-FR" sz="1600" dirty="0">
                <a:solidFill>
                  <a:schemeClr val="tx1"/>
                </a:solidFill>
              </a:rPr>
              <a:t>Une seule formation exigée, </a:t>
            </a:r>
            <a:r>
              <a:rPr lang="fr-FR" sz="1600" b="1" dirty="0">
                <a:solidFill>
                  <a:schemeClr val="tx1"/>
                </a:solidFill>
              </a:rPr>
              <a:t>réalisée sur la période 2024-2027</a:t>
            </a:r>
            <a:r>
              <a:rPr lang="fr-FR" sz="1600" dirty="0">
                <a:solidFill>
                  <a:schemeClr val="tx1"/>
                </a:solidFill>
              </a:rPr>
              <a:t>, quel que soit le nombre de demandes</a:t>
            </a:r>
            <a:r>
              <a:rPr lang="fr-FR" sz="1600" dirty="0"/>
              <a:t>.</a:t>
            </a:r>
          </a:p>
          <a:p>
            <a:pPr lvl="1" algn="just">
              <a:defRPr/>
            </a:pPr>
            <a:r>
              <a:rPr lang="fr-FR" sz="1600" dirty="0">
                <a:solidFill>
                  <a:schemeClr val="tx1"/>
                </a:solidFill>
              </a:rPr>
              <a:t>Pour la DJA, la formation doit être réalisée par le </a:t>
            </a:r>
            <a:r>
              <a:rPr lang="fr-FR" sz="1600" b="1" dirty="0">
                <a:solidFill>
                  <a:schemeClr val="tx1"/>
                </a:solidFill>
              </a:rPr>
              <a:t>jeune installé</a:t>
            </a:r>
            <a:r>
              <a:rPr lang="fr-FR" sz="1600" dirty="0">
                <a:solidFill>
                  <a:schemeClr val="tx1"/>
                </a:solidFill>
              </a:rPr>
              <a:t>.</a:t>
            </a:r>
          </a:p>
          <a:p>
            <a:pPr lvl="1" algn="l">
              <a:defRPr/>
            </a:pPr>
            <a:endParaRPr lang="fr-FR" sz="1050" b="1" dirty="0">
              <a:solidFill>
                <a:schemeClr val="tx1"/>
              </a:solidFill>
            </a:endParaRPr>
          </a:p>
          <a:p>
            <a:pPr marL="57150" indent="0">
              <a:buFontTx/>
              <a:buNone/>
              <a:defRPr/>
            </a:pPr>
            <a:r>
              <a:rPr lang="fr-FR" sz="1600" b="1" dirty="0"/>
              <a:t>Bon à savoir</a:t>
            </a:r>
          </a:p>
          <a:p>
            <a:pPr marL="514350" lvl="1" algn="just">
              <a:defRPr/>
            </a:pPr>
            <a:r>
              <a:rPr lang="fr-FR" sz="1600" dirty="0">
                <a:solidFill>
                  <a:schemeClr val="tx1"/>
                </a:solidFill>
              </a:rPr>
              <a:t>Pour les PCAE, vous pouvez demander un acompte de 80% même si la formation n’est pas terminée. </a:t>
            </a:r>
          </a:p>
          <a:p>
            <a:pPr marL="514350" lvl="1" algn="just">
              <a:defRPr/>
            </a:pPr>
            <a:r>
              <a:rPr lang="fr-FR" sz="1600" dirty="0">
                <a:solidFill>
                  <a:schemeClr val="tx1"/>
                </a:solidFill>
              </a:rPr>
              <a:t>C’est uniquement suite à ces 2,5 jours, que nous vous délivrerons </a:t>
            </a:r>
            <a:r>
              <a:rPr lang="fr-FR" sz="1600" b="1" dirty="0">
                <a:solidFill>
                  <a:schemeClr val="tx1"/>
                </a:solidFill>
              </a:rPr>
              <a:t>l’attestation de formation </a:t>
            </a:r>
            <a:r>
              <a:rPr lang="fr-FR" sz="1600" dirty="0">
                <a:solidFill>
                  <a:schemeClr val="tx1"/>
                </a:solidFill>
              </a:rPr>
              <a:t>à envoyer avec votre dossier de demande de solde.</a:t>
            </a:r>
          </a:p>
          <a:p>
            <a:pPr marL="514350" lvl="1" algn="just">
              <a:buFontTx/>
              <a:buNone/>
              <a:defRPr/>
            </a:pP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2027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7544" y="1106779"/>
            <a:ext cx="6551613" cy="756047"/>
          </a:xfrm>
        </p:spPr>
        <p:txBody>
          <a:bodyPr/>
          <a:lstStyle/>
          <a:p>
            <a:r>
              <a:rPr lang="fr-FR" dirty="0"/>
              <a:t>Repérer le </a:t>
            </a:r>
            <a:r>
              <a:rPr lang="fr-FR" b="1" dirty="0"/>
              <a:t>stade 3 feuilles 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0"/>
          <a:stretch/>
        </p:blipFill>
        <p:spPr bwMode="auto">
          <a:xfrm>
            <a:off x="1385646" y="1862826"/>
            <a:ext cx="1728193" cy="372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113838" y="2071882"/>
            <a:ext cx="297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n-lt"/>
              </a:rPr>
              <a:t>Feuille 2 </a:t>
            </a:r>
            <a:r>
              <a:rPr lang="fr-FR" b="1" dirty="0">
                <a:latin typeface="+mn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rgbClr val="669900"/>
                </a:solidFill>
                <a:latin typeface="+mn-lt"/>
                <a:sym typeface="Wingdings" panose="05000000000000000000" pitchFamily="2" charset="2"/>
              </a:rPr>
              <a:t>1 feuille</a:t>
            </a:r>
            <a:endParaRPr lang="fr-FR" b="1" dirty="0">
              <a:solidFill>
                <a:srgbClr val="669900"/>
              </a:solidFill>
              <a:latin typeface="+mn-l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113838" y="2888941"/>
            <a:ext cx="297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n-lt"/>
              </a:rPr>
              <a:t>Feuille 3 </a:t>
            </a:r>
            <a:r>
              <a:rPr lang="fr-FR" b="1" dirty="0">
                <a:latin typeface="+mn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rgbClr val="669900"/>
                </a:solidFill>
                <a:latin typeface="+mn-lt"/>
                <a:sym typeface="Wingdings" panose="05000000000000000000" pitchFamily="2" charset="2"/>
              </a:rPr>
              <a:t>½ feuille</a:t>
            </a:r>
            <a:endParaRPr lang="fr-FR" b="1" dirty="0">
              <a:solidFill>
                <a:srgbClr val="669900"/>
              </a:solidFill>
              <a:latin typeface="+mn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113838" y="3726034"/>
            <a:ext cx="3648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n-lt"/>
              </a:rPr>
              <a:t>Feuille résiduelle = </a:t>
            </a:r>
            <a:r>
              <a:rPr lang="fr-FR" b="1" dirty="0">
                <a:solidFill>
                  <a:srgbClr val="CC3300"/>
                </a:solidFill>
                <a:latin typeface="+mn-lt"/>
              </a:rPr>
              <a:t>plus de la moitié </a:t>
            </a:r>
            <a:r>
              <a:rPr lang="fr-FR" b="1" dirty="0">
                <a:latin typeface="+mn-lt"/>
              </a:rPr>
              <a:t>de la feuille 2 </a:t>
            </a:r>
            <a:r>
              <a:rPr lang="fr-FR" b="1" dirty="0">
                <a:latin typeface="+mn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rgbClr val="669900"/>
                </a:solidFill>
                <a:latin typeface="+mn-lt"/>
                <a:sym typeface="Wingdings" panose="05000000000000000000" pitchFamily="2" charset="2"/>
              </a:rPr>
              <a:t>½ feuille</a:t>
            </a:r>
            <a:endParaRPr lang="fr-FR" b="1" dirty="0">
              <a:solidFill>
                <a:srgbClr val="669900"/>
              </a:solidFill>
              <a:latin typeface="+mn-lt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653898" y="4671139"/>
            <a:ext cx="3024336" cy="646331"/>
          </a:xfrm>
          <a:prstGeom prst="rect">
            <a:avLst/>
          </a:prstGeom>
          <a:solidFill>
            <a:srgbClr val="FF797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fr-FR" b="1" dirty="0">
                <a:solidFill>
                  <a:schemeClr val="tx1"/>
                </a:solidFill>
                <a:latin typeface="+mn-lt"/>
              </a:rPr>
              <a:t>½ + 1 + ½ = 2 feuilles</a:t>
            </a:r>
          </a:p>
        </p:txBody>
      </p:sp>
    </p:spTree>
    <p:extLst>
      <p:ext uri="{BB962C8B-B14F-4D97-AF65-F5344CB8AC3E}">
        <p14:creationId xmlns:p14="http://schemas.microsoft.com/office/powerpoint/2010/main" val="927482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62635" y="1036641"/>
            <a:ext cx="6551613" cy="756047"/>
          </a:xfrm>
        </p:spPr>
        <p:txBody>
          <a:bodyPr/>
          <a:lstStyle/>
          <a:p>
            <a:r>
              <a:rPr lang="fr-FR" dirty="0"/>
              <a:t>Repérer le </a:t>
            </a:r>
            <a:r>
              <a:rPr lang="fr-FR" b="1" dirty="0"/>
              <a:t>stade 3 feuilles 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66"/>
          <a:stretch/>
        </p:blipFill>
        <p:spPr bwMode="auto">
          <a:xfrm>
            <a:off x="1385646" y="1808821"/>
            <a:ext cx="2606576" cy="382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977934" y="1970839"/>
            <a:ext cx="297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n-lt"/>
              </a:rPr>
              <a:t>Feuille 2 </a:t>
            </a:r>
            <a:r>
              <a:rPr lang="fr-FR" b="1" dirty="0">
                <a:latin typeface="+mn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rgbClr val="669900"/>
                </a:solidFill>
                <a:latin typeface="+mn-lt"/>
                <a:sym typeface="Wingdings" panose="05000000000000000000" pitchFamily="2" charset="2"/>
              </a:rPr>
              <a:t>1 feuille</a:t>
            </a:r>
            <a:endParaRPr lang="fr-FR" b="1" dirty="0">
              <a:solidFill>
                <a:srgbClr val="669900"/>
              </a:solidFill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977934" y="2750441"/>
            <a:ext cx="297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n-lt"/>
              </a:rPr>
              <a:t>Feuille 3 </a:t>
            </a:r>
            <a:r>
              <a:rPr lang="fr-FR" b="1" dirty="0">
                <a:latin typeface="+mn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rgbClr val="669900"/>
                </a:solidFill>
                <a:latin typeface="+mn-lt"/>
                <a:sym typeface="Wingdings" panose="05000000000000000000" pitchFamily="2" charset="2"/>
              </a:rPr>
              <a:t>¼ feuille</a:t>
            </a:r>
            <a:endParaRPr lang="fr-FR" b="1" dirty="0">
              <a:solidFill>
                <a:srgbClr val="669900"/>
              </a:solidFill>
              <a:latin typeface="+mn-l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992221" y="3537013"/>
            <a:ext cx="3928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n-lt"/>
              </a:rPr>
              <a:t>Feuille résiduelle = </a:t>
            </a:r>
            <a:r>
              <a:rPr lang="fr-FR" b="1" dirty="0">
                <a:solidFill>
                  <a:srgbClr val="CC3300"/>
                </a:solidFill>
                <a:latin typeface="+mn-lt"/>
              </a:rPr>
              <a:t>moins de la moitié </a:t>
            </a:r>
            <a:r>
              <a:rPr lang="fr-FR" b="1" dirty="0">
                <a:latin typeface="+mn-lt"/>
              </a:rPr>
              <a:t>de la feuille 2 </a:t>
            </a:r>
            <a:r>
              <a:rPr lang="fr-FR" b="1" dirty="0">
                <a:latin typeface="+mn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rgbClr val="669900"/>
                </a:solidFill>
                <a:latin typeface="+mn-lt"/>
                <a:sym typeface="Wingdings" panose="05000000000000000000" pitchFamily="2" charset="2"/>
              </a:rPr>
              <a:t>0 feuille</a:t>
            </a:r>
            <a:endParaRPr lang="fr-FR" b="1" dirty="0">
              <a:solidFill>
                <a:srgbClr val="669900"/>
              </a:solidFill>
              <a:latin typeface="+mn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304477" y="4995610"/>
            <a:ext cx="3024336" cy="646331"/>
          </a:xfrm>
          <a:prstGeom prst="rect">
            <a:avLst/>
          </a:prstGeom>
          <a:solidFill>
            <a:srgbClr val="FF797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fr-FR" b="1" dirty="0">
                <a:solidFill>
                  <a:schemeClr val="tx1"/>
                </a:solidFill>
                <a:latin typeface="+mn-lt"/>
              </a:rPr>
              <a:t>1 + ¼ </a:t>
            </a:r>
            <a:r>
              <a:rPr lang="fr-FR" b="1" dirty="0">
                <a:solidFill>
                  <a:schemeClr val="tx1"/>
                </a:solidFill>
              </a:rPr>
              <a:t>+ 0 + 0 </a:t>
            </a:r>
            <a:r>
              <a:rPr lang="fr-FR" b="1" dirty="0">
                <a:solidFill>
                  <a:schemeClr val="tx1"/>
                </a:solidFill>
                <a:latin typeface="+mn-lt"/>
              </a:rPr>
              <a:t>= 1 ¼ feuilles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992222" y="4401109"/>
            <a:ext cx="297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n-lt"/>
              </a:rPr>
              <a:t>Feuille ancienne </a:t>
            </a:r>
            <a:r>
              <a:rPr lang="fr-FR" b="1" dirty="0">
                <a:latin typeface="+mn-lt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rgbClr val="669900"/>
                </a:solidFill>
                <a:latin typeface="+mn-lt"/>
                <a:sym typeface="Wingdings" panose="05000000000000000000" pitchFamily="2" charset="2"/>
              </a:rPr>
              <a:t>0 feuille</a:t>
            </a:r>
            <a:endParaRPr lang="fr-FR" b="1" dirty="0">
              <a:solidFill>
                <a:srgbClr val="6699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8385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6480" y="1484784"/>
            <a:ext cx="6096000" cy="4396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23528" y="2708920"/>
            <a:ext cx="2663502" cy="147732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dirty="0">
                <a:solidFill>
                  <a:schemeClr val="tx1"/>
                </a:solidFill>
                <a:latin typeface="Comic Sans MS" pitchFamily="66" charset="0"/>
              </a:rPr>
              <a:t>Évolution schématique de la valeur alimentaire et du rendement au 1er cycle pour les graminées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259632" y="4509120"/>
            <a:ext cx="11515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sz="1200" i="1" dirty="0">
                <a:solidFill>
                  <a:schemeClr val="tx1"/>
                </a:solidFill>
                <a:latin typeface="Comic Sans MS" pitchFamily="66" charset="0"/>
              </a:rPr>
              <a:t>Source GNIS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1520" y="413792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</a:rPr>
              <a:t>Evolution des valeurs alimentaires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+mn-lt"/>
              </a:rPr>
              <a:t>« L’herbe dans tous ses états » - Des stocks de qualité</a:t>
            </a:r>
          </a:p>
        </p:txBody>
      </p:sp>
    </p:spTree>
    <p:extLst>
      <p:ext uri="{BB962C8B-B14F-4D97-AF65-F5344CB8AC3E}">
        <p14:creationId xmlns:p14="http://schemas.microsoft.com/office/powerpoint/2010/main" val="2465837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251520" y="413792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</a:rPr>
              <a:t>Evolution des valeurs alimentaires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39552" y="1340768"/>
            <a:ext cx="8064896" cy="4320480"/>
            <a:chOff x="539552" y="1340768"/>
            <a:chExt cx="6624736" cy="3373343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340768"/>
              <a:ext cx="6396261" cy="3215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ZoneTexte 1"/>
            <p:cNvSpPr txBox="1"/>
            <p:nvPr/>
          </p:nvSpPr>
          <p:spPr>
            <a:xfrm>
              <a:off x="4169730" y="4437112"/>
              <a:ext cx="2994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i="1" dirty="0"/>
                <a:t>Source Groupe Herbe Franche-Comté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2374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>
                <a:solidFill>
                  <a:schemeClr val="accent2"/>
                </a:solidFill>
              </a:rPr>
              <a:t>Importance de la surface accessible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67544" y="1268760"/>
            <a:ext cx="84249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+mn-lt"/>
              </a:rPr>
              <a:t>60 VL – Besoins journaliers du troupeau</a:t>
            </a:r>
            <a:r>
              <a:rPr lang="fr-FR" dirty="0">
                <a:latin typeface="+mn-lt"/>
              </a:rPr>
              <a:t>: 60 VL x 16 kg MS/j = </a:t>
            </a:r>
            <a:r>
              <a:rPr lang="fr-FR" b="1" dirty="0">
                <a:solidFill>
                  <a:schemeClr val="accent2"/>
                </a:solidFill>
                <a:latin typeface="+mn-lt"/>
              </a:rPr>
              <a:t>960 kg MS - </a:t>
            </a:r>
            <a:r>
              <a:rPr lang="fr-FR" dirty="0">
                <a:latin typeface="+mn-lt"/>
              </a:rPr>
              <a:t>Si pousse = 60 kg MS/ha/j:</a:t>
            </a: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r>
              <a:rPr lang="fr-FR" b="1" dirty="0">
                <a:latin typeface="+mn-lt"/>
              </a:rPr>
              <a:t>Dans le cas n°1:</a:t>
            </a:r>
          </a:p>
          <a:p>
            <a:r>
              <a:rPr lang="fr-FR" dirty="0">
                <a:latin typeface="+mn-lt"/>
              </a:rPr>
              <a:t>Si 5 kg MS de maïs à l’auge: les besoins = 60 x 11 kg MS = 660 kg MS</a:t>
            </a:r>
          </a:p>
          <a:p>
            <a:pPr marL="285750" indent="-285750">
              <a:buFont typeface="Wingdings"/>
              <a:buChar char="à"/>
            </a:pPr>
            <a:r>
              <a:rPr lang="fr-FR" dirty="0">
                <a:latin typeface="+mn-lt"/>
                <a:sym typeface="Wingdings" panose="05000000000000000000" pitchFamily="2" charset="2"/>
              </a:rPr>
              <a:t>La pousse couvre alors les besoins.</a:t>
            </a:r>
          </a:p>
          <a:p>
            <a:pPr marL="285750" indent="-285750">
              <a:buFont typeface="Wingdings"/>
              <a:buChar char="à"/>
            </a:pPr>
            <a:endParaRPr lang="fr-FR" dirty="0">
              <a:latin typeface="+mn-lt"/>
            </a:endParaRPr>
          </a:p>
          <a:p>
            <a:r>
              <a:rPr lang="fr-FR" b="1" dirty="0">
                <a:latin typeface="+mn-lt"/>
              </a:rPr>
              <a:t>Dans le cas n°3</a:t>
            </a:r>
            <a:r>
              <a:rPr lang="fr-FR" dirty="0">
                <a:latin typeface="+mn-lt"/>
              </a:rPr>
              <a:t>: débrayage possible pour la fauche selon la période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316418"/>
              </p:ext>
            </p:extLst>
          </p:nvPr>
        </p:nvGraphicFramePr>
        <p:xfrm>
          <a:off x="295824" y="1988840"/>
          <a:ext cx="855235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Surface accessible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Offre en herbe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Conséquences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12 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12 x 60 = 720 kg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Chaque jour il manque</a:t>
                      </a:r>
                      <a:r>
                        <a:rPr lang="fr-FR" sz="1600" baseline="0" dirty="0"/>
                        <a:t> 240 kg MS, les vaches consomment + vite que cela ne pousse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16 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16 x 60 = 960 kg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La pousse couvre les besoins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6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18 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18 x 60 = 1080 kg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Chaque jour on produit 120 kg MS de trop, l’herbe pousse + vite que les vaches</a:t>
                      </a:r>
                      <a:r>
                        <a:rPr lang="fr-FR" sz="1600" baseline="0" dirty="0"/>
                        <a:t> ne consomment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05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84267"/>
            <a:ext cx="9144000" cy="4448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rme libre 3"/>
          <p:cNvSpPr/>
          <p:nvPr/>
        </p:nvSpPr>
        <p:spPr>
          <a:xfrm>
            <a:off x="1771650" y="3514725"/>
            <a:ext cx="2066925" cy="495300"/>
          </a:xfrm>
          <a:custGeom>
            <a:avLst/>
            <a:gdLst>
              <a:gd name="connsiteX0" fmla="*/ 371475 w 2066925"/>
              <a:gd name="connsiteY0" fmla="*/ 0 h 495300"/>
              <a:gd name="connsiteX1" fmla="*/ 238125 w 2066925"/>
              <a:gd name="connsiteY1" fmla="*/ 285750 h 495300"/>
              <a:gd name="connsiteX2" fmla="*/ 0 w 2066925"/>
              <a:gd name="connsiteY2" fmla="*/ 495300 h 495300"/>
              <a:gd name="connsiteX3" fmla="*/ 2066925 w 2066925"/>
              <a:gd name="connsiteY3" fmla="*/ 495300 h 495300"/>
              <a:gd name="connsiteX4" fmla="*/ 1638300 w 2066925"/>
              <a:gd name="connsiteY4" fmla="*/ 9525 h 495300"/>
              <a:gd name="connsiteX5" fmla="*/ 371475 w 2066925"/>
              <a:gd name="connsiteY5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6925" h="495300">
                <a:moveTo>
                  <a:pt x="371475" y="0"/>
                </a:moveTo>
                <a:lnTo>
                  <a:pt x="238125" y="285750"/>
                </a:lnTo>
                <a:lnTo>
                  <a:pt x="0" y="495300"/>
                </a:lnTo>
                <a:lnTo>
                  <a:pt x="2066925" y="495300"/>
                </a:lnTo>
                <a:lnTo>
                  <a:pt x="1638300" y="9525"/>
                </a:lnTo>
                <a:lnTo>
                  <a:pt x="371475" y="0"/>
                </a:lnTo>
                <a:close/>
              </a:path>
            </a:pathLst>
          </a:custGeom>
          <a:pattFill prst="lgConfetti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6" name="ZoneTexte 3"/>
          <p:cNvSpPr txBox="1">
            <a:spLocks noChangeArrowheads="1"/>
          </p:cNvSpPr>
          <p:nvPr/>
        </p:nvSpPr>
        <p:spPr bwMode="auto">
          <a:xfrm>
            <a:off x="609600" y="609600"/>
            <a:ext cx="685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defTabSz="457200" eaLnBrk="1" hangingPunct="1"/>
            <a:r>
              <a:rPr lang="fr-FR" sz="3200" dirty="0">
                <a:solidFill>
                  <a:prstClr val="black"/>
                </a:solidFill>
                <a:latin typeface="Verdana"/>
              </a:rPr>
              <a:t> La part d’herbe possible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043608" y="19168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fr-FR" b="1" dirty="0">
                <a:solidFill>
                  <a:srgbClr val="FF0000"/>
                </a:solidFill>
                <a:ea typeface="ＭＳ Ｐゴシック" pitchFamily="-110" charset="-128"/>
              </a:rPr>
              <a:t>2,1 t MS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47864" y="19168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fr-FR" b="1" dirty="0">
                <a:solidFill>
                  <a:srgbClr val="FF0000"/>
                </a:solidFill>
                <a:ea typeface="ＭＳ Ｐゴシック" pitchFamily="-110" charset="-128"/>
              </a:rPr>
              <a:t>3,4 t MS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228184" y="19168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fr-FR" b="1" dirty="0">
                <a:solidFill>
                  <a:srgbClr val="FF0000"/>
                </a:solidFill>
                <a:ea typeface="ＭＳ Ｐゴシック" pitchFamily="-110" charset="-128"/>
              </a:rPr>
              <a:t>1,4 t MS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533400" y="4581128"/>
            <a:ext cx="8071048" cy="0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7884368" y="429309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dirty="0">
                <a:ea typeface="ＭＳ Ｐゴシック" pitchFamily="-110" charset="-128"/>
              </a:rPr>
              <a:t>60 ares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539552" y="4005064"/>
            <a:ext cx="8071048" cy="0"/>
          </a:xfrm>
          <a:prstGeom prst="line">
            <a:avLst/>
          </a:prstGeom>
          <a:ln>
            <a:solidFill>
              <a:srgbClr val="3333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668344" y="363573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dirty="0">
                <a:solidFill>
                  <a:srgbClr val="3333CC"/>
                </a:solidFill>
                <a:ea typeface="ＭＳ Ｐゴシック" pitchFamily="-110" charset="-128"/>
              </a:rPr>
              <a:t>40 ares</a:t>
            </a:r>
          </a:p>
        </p:txBody>
      </p:sp>
      <p:cxnSp>
        <p:nvCxnSpPr>
          <p:cNvPr id="13" name="Connecteur droit 12"/>
          <p:cNvCxnSpPr/>
          <p:nvPr/>
        </p:nvCxnSpPr>
        <p:spPr>
          <a:xfrm>
            <a:off x="533400" y="3501008"/>
            <a:ext cx="807104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7596336" y="3059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dirty="0">
                <a:solidFill>
                  <a:srgbClr val="FF0000"/>
                </a:solidFill>
                <a:ea typeface="ＭＳ Ｐゴシック" pitchFamily="-110" charset="-128"/>
              </a:rPr>
              <a:t>30 ares</a:t>
            </a:r>
          </a:p>
        </p:txBody>
      </p:sp>
      <p:sp>
        <p:nvSpPr>
          <p:cNvPr id="3" name="Forme libre 2"/>
          <p:cNvSpPr/>
          <p:nvPr/>
        </p:nvSpPr>
        <p:spPr>
          <a:xfrm>
            <a:off x="2152650" y="2763474"/>
            <a:ext cx="1228725" cy="745286"/>
          </a:xfrm>
          <a:custGeom>
            <a:avLst/>
            <a:gdLst>
              <a:gd name="connsiteX0" fmla="*/ 0 w 1190625"/>
              <a:gd name="connsiteY0" fmla="*/ 647700 h 647700"/>
              <a:gd name="connsiteX1" fmla="*/ 133350 w 1190625"/>
              <a:gd name="connsiteY1" fmla="*/ 352425 h 647700"/>
              <a:gd name="connsiteX2" fmla="*/ 381000 w 1190625"/>
              <a:gd name="connsiteY2" fmla="*/ 19050 h 647700"/>
              <a:gd name="connsiteX3" fmla="*/ 523875 w 1190625"/>
              <a:gd name="connsiteY3" fmla="*/ 0 h 647700"/>
              <a:gd name="connsiteX4" fmla="*/ 962025 w 1190625"/>
              <a:gd name="connsiteY4" fmla="*/ 476250 h 647700"/>
              <a:gd name="connsiteX5" fmla="*/ 1190625 w 1190625"/>
              <a:gd name="connsiteY5" fmla="*/ 647700 h 647700"/>
              <a:gd name="connsiteX6" fmla="*/ 0 w 1190625"/>
              <a:gd name="connsiteY6" fmla="*/ 647700 h 647700"/>
              <a:gd name="connsiteX0" fmla="*/ 0 w 1190625"/>
              <a:gd name="connsiteY0" fmla="*/ 647700 h 647700"/>
              <a:gd name="connsiteX1" fmla="*/ 104775 w 1190625"/>
              <a:gd name="connsiteY1" fmla="*/ 325576 h 647700"/>
              <a:gd name="connsiteX2" fmla="*/ 381000 w 1190625"/>
              <a:gd name="connsiteY2" fmla="*/ 19050 h 647700"/>
              <a:gd name="connsiteX3" fmla="*/ 523875 w 1190625"/>
              <a:gd name="connsiteY3" fmla="*/ 0 h 647700"/>
              <a:gd name="connsiteX4" fmla="*/ 962025 w 1190625"/>
              <a:gd name="connsiteY4" fmla="*/ 476250 h 647700"/>
              <a:gd name="connsiteX5" fmla="*/ 1190625 w 1190625"/>
              <a:gd name="connsiteY5" fmla="*/ 647700 h 647700"/>
              <a:gd name="connsiteX6" fmla="*/ 0 w 1190625"/>
              <a:gd name="connsiteY6" fmla="*/ 647700 h 647700"/>
              <a:gd name="connsiteX0" fmla="*/ 0 w 1228725"/>
              <a:gd name="connsiteY0" fmla="*/ 647700 h 647700"/>
              <a:gd name="connsiteX1" fmla="*/ 142875 w 1228725"/>
              <a:gd name="connsiteY1" fmla="*/ 325576 h 647700"/>
              <a:gd name="connsiteX2" fmla="*/ 419100 w 1228725"/>
              <a:gd name="connsiteY2" fmla="*/ 19050 h 647700"/>
              <a:gd name="connsiteX3" fmla="*/ 561975 w 1228725"/>
              <a:gd name="connsiteY3" fmla="*/ 0 h 647700"/>
              <a:gd name="connsiteX4" fmla="*/ 1000125 w 1228725"/>
              <a:gd name="connsiteY4" fmla="*/ 476250 h 647700"/>
              <a:gd name="connsiteX5" fmla="*/ 1228725 w 1228725"/>
              <a:gd name="connsiteY5" fmla="*/ 647700 h 647700"/>
              <a:gd name="connsiteX6" fmla="*/ 0 w 1228725"/>
              <a:gd name="connsiteY6" fmla="*/ 647700 h 647700"/>
              <a:gd name="connsiteX0" fmla="*/ 0 w 1228725"/>
              <a:gd name="connsiteY0" fmla="*/ 647700 h 647700"/>
              <a:gd name="connsiteX1" fmla="*/ 142875 w 1228725"/>
              <a:gd name="connsiteY1" fmla="*/ 325576 h 647700"/>
              <a:gd name="connsiteX2" fmla="*/ 419100 w 1228725"/>
              <a:gd name="connsiteY2" fmla="*/ 19050 h 647700"/>
              <a:gd name="connsiteX3" fmla="*/ 561975 w 1228725"/>
              <a:gd name="connsiteY3" fmla="*/ 0 h 647700"/>
              <a:gd name="connsiteX4" fmla="*/ 1028700 w 1228725"/>
              <a:gd name="connsiteY4" fmla="*/ 431503 h 647700"/>
              <a:gd name="connsiteX5" fmla="*/ 1228725 w 1228725"/>
              <a:gd name="connsiteY5" fmla="*/ 647700 h 647700"/>
              <a:gd name="connsiteX6" fmla="*/ 0 w 1228725"/>
              <a:gd name="connsiteY6" fmla="*/ 647700 h 647700"/>
              <a:gd name="connsiteX0" fmla="*/ 0 w 1228725"/>
              <a:gd name="connsiteY0" fmla="*/ 700245 h 700245"/>
              <a:gd name="connsiteX1" fmla="*/ 142875 w 1228725"/>
              <a:gd name="connsiteY1" fmla="*/ 378121 h 700245"/>
              <a:gd name="connsiteX2" fmla="*/ 476250 w 1228725"/>
              <a:gd name="connsiteY2" fmla="*/ 0 h 700245"/>
              <a:gd name="connsiteX3" fmla="*/ 561975 w 1228725"/>
              <a:gd name="connsiteY3" fmla="*/ 52545 h 700245"/>
              <a:gd name="connsiteX4" fmla="*/ 1028700 w 1228725"/>
              <a:gd name="connsiteY4" fmla="*/ 484048 h 700245"/>
              <a:gd name="connsiteX5" fmla="*/ 1228725 w 1228725"/>
              <a:gd name="connsiteY5" fmla="*/ 700245 h 700245"/>
              <a:gd name="connsiteX6" fmla="*/ 0 w 1228725"/>
              <a:gd name="connsiteY6" fmla="*/ 700245 h 70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725" h="700245">
                <a:moveTo>
                  <a:pt x="0" y="700245"/>
                </a:moveTo>
                <a:lnTo>
                  <a:pt x="142875" y="378121"/>
                </a:lnTo>
                <a:lnTo>
                  <a:pt x="476250" y="0"/>
                </a:lnTo>
                <a:lnTo>
                  <a:pt x="561975" y="52545"/>
                </a:lnTo>
                <a:lnTo>
                  <a:pt x="1028700" y="484048"/>
                </a:lnTo>
                <a:lnTo>
                  <a:pt x="1228725" y="700245"/>
                </a:lnTo>
                <a:lnTo>
                  <a:pt x="0" y="700245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705025" y="4029075"/>
            <a:ext cx="2146895" cy="1416149"/>
          </a:xfrm>
          <a:prstGeom prst="rect">
            <a:avLst/>
          </a:prstGeom>
          <a:pattFill prst="lgConfetti">
            <a:fgClr>
              <a:schemeClr val="tx2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 5"/>
          <p:cNvSpPr/>
          <p:nvPr/>
        </p:nvSpPr>
        <p:spPr>
          <a:xfrm>
            <a:off x="1285875" y="4029076"/>
            <a:ext cx="2988252" cy="1429616"/>
          </a:xfrm>
          <a:custGeom>
            <a:avLst/>
            <a:gdLst>
              <a:gd name="connsiteX0" fmla="*/ 0 w 2971800"/>
              <a:gd name="connsiteY0" fmla="*/ 561975 h 561975"/>
              <a:gd name="connsiteX1" fmla="*/ 485775 w 2971800"/>
              <a:gd name="connsiteY1" fmla="*/ 0 h 561975"/>
              <a:gd name="connsiteX2" fmla="*/ 2552700 w 2971800"/>
              <a:gd name="connsiteY2" fmla="*/ 9525 h 561975"/>
              <a:gd name="connsiteX3" fmla="*/ 2971800 w 2971800"/>
              <a:gd name="connsiteY3" fmla="*/ 552450 h 561975"/>
              <a:gd name="connsiteX4" fmla="*/ 0 w 2971800"/>
              <a:gd name="connsiteY4" fmla="*/ 561975 h 561975"/>
              <a:gd name="connsiteX0" fmla="*/ 0 w 2978728"/>
              <a:gd name="connsiteY0" fmla="*/ 561975 h 566305"/>
              <a:gd name="connsiteX1" fmla="*/ 485775 w 2978728"/>
              <a:gd name="connsiteY1" fmla="*/ 0 h 566305"/>
              <a:gd name="connsiteX2" fmla="*/ 2552700 w 2978728"/>
              <a:gd name="connsiteY2" fmla="*/ 9525 h 566305"/>
              <a:gd name="connsiteX3" fmla="*/ 2978728 w 2978728"/>
              <a:gd name="connsiteY3" fmla="*/ 566305 h 566305"/>
              <a:gd name="connsiteX4" fmla="*/ 0 w 2978728"/>
              <a:gd name="connsiteY4" fmla="*/ 561975 h 566305"/>
              <a:gd name="connsiteX0" fmla="*/ 0 w 2978728"/>
              <a:gd name="connsiteY0" fmla="*/ 561975 h 566305"/>
              <a:gd name="connsiteX1" fmla="*/ 485775 w 2978728"/>
              <a:gd name="connsiteY1" fmla="*/ 0 h 566305"/>
              <a:gd name="connsiteX2" fmla="*/ 2552700 w 2978728"/>
              <a:gd name="connsiteY2" fmla="*/ 9525 h 566305"/>
              <a:gd name="connsiteX3" fmla="*/ 2978728 w 2978728"/>
              <a:gd name="connsiteY3" fmla="*/ 566305 h 566305"/>
              <a:gd name="connsiteX4" fmla="*/ 2752725 w 2978728"/>
              <a:gd name="connsiteY4" fmla="*/ 563707 h 566305"/>
              <a:gd name="connsiteX5" fmla="*/ 0 w 2978728"/>
              <a:gd name="connsiteY5" fmla="*/ 561975 h 566305"/>
              <a:gd name="connsiteX0" fmla="*/ 0 w 2995179"/>
              <a:gd name="connsiteY0" fmla="*/ 561975 h 1401907"/>
              <a:gd name="connsiteX1" fmla="*/ 485775 w 2995179"/>
              <a:gd name="connsiteY1" fmla="*/ 0 h 1401907"/>
              <a:gd name="connsiteX2" fmla="*/ 2552700 w 2995179"/>
              <a:gd name="connsiteY2" fmla="*/ 9525 h 1401907"/>
              <a:gd name="connsiteX3" fmla="*/ 2978728 w 2995179"/>
              <a:gd name="connsiteY3" fmla="*/ 566305 h 1401907"/>
              <a:gd name="connsiteX4" fmla="*/ 2995179 w 2995179"/>
              <a:gd name="connsiteY4" fmla="*/ 1401907 h 1401907"/>
              <a:gd name="connsiteX5" fmla="*/ 0 w 2995179"/>
              <a:gd name="connsiteY5" fmla="*/ 561975 h 1401907"/>
              <a:gd name="connsiteX0" fmla="*/ 0 w 2995179"/>
              <a:gd name="connsiteY0" fmla="*/ 561975 h 1402313"/>
              <a:gd name="connsiteX1" fmla="*/ 485775 w 2995179"/>
              <a:gd name="connsiteY1" fmla="*/ 0 h 1402313"/>
              <a:gd name="connsiteX2" fmla="*/ 2552700 w 2995179"/>
              <a:gd name="connsiteY2" fmla="*/ 9525 h 1402313"/>
              <a:gd name="connsiteX3" fmla="*/ 2978728 w 2995179"/>
              <a:gd name="connsiteY3" fmla="*/ 566305 h 1402313"/>
              <a:gd name="connsiteX4" fmla="*/ 2995179 w 2995179"/>
              <a:gd name="connsiteY4" fmla="*/ 1401907 h 1402313"/>
              <a:gd name="connsiteX5" fmla="*/ 0 w 2995179"/>
              <a:gd name="connsiteY5" fmla="*/ 561975 h 1402313"/>
              <a:gd name="connsiteX0" fmla="*/ 0 w 2988252"/>
              <a:gd name="connsiteY0" fmla="*/ 561975 h 1430004"/>
              <a:gd name="connsiteX1" fmla="*/ 485775 w 2988252"/>
              <a:gd name="connsiteY1" fmla="*/ 0 h 1430004"/>
              <a:gd name="connsiteX2" fmla="*/ 2552700 w 2988252"/>
              <a:gd name="connsiteY2" fmla="*/ 9525 h 1430004"/>
              <a:gd name="connsiteX3" fmla="*/ 2978728 w 2988252"/>
              <a:gd name="connsiteY3" fmla="*/ 566305 h 1430004"/>
              <a:gd name="connsiteX4" fmla="*/ 2988252 w 2988252"/>
              <a:gd name="connsiteY4" fmla="*/ 1429616 h 1430004"/>
              <a:gd name="connsiteX5" fmla="*/ 0 w 2988252"/>
              <a:gd name="connsiteY5" fmla="*/ 561975 h 1430004"/>
              <a:gd name="connsiteX0" fmla="*/ 111254 w 3099506"/>
              <a:gd name="connsiteY0" fmla="*/ 561975 h 1429820"/>
              <a:gd name="connsiteX1" fmla="*/ 597029 w 3099506"/>
              <a:gd name="connsiteY1" fmla="*/ 0 h 1429820"/>
              <a:gd name="connsiteX2" fmla="*/ 2663954 w 3099506"/>
              <a:gd name="connsiteY2" fmla="*/ 9525 h 1429820"/>
              <a:gd name="connsiteX3" fmla="*/ 3089982 w 3099506"/>
              <a:gd name="connsiteY3" fmla="*/ 566305 h 1429820"/>
              <a:gd name="connsiteX4" fmla="*/ 3099506 w 3099506"/>
              <a:gd name="connsiteY4" fmla="*/ 1429616 h 1429820"/>
              <a:gd name="connsiteX5" fmla="*/ 300888 w 3099506"/>
              <a:gd name="connsiteY5" fmla="*/ 646833 h 1429820"/>
              <a:gd name="connsiteX6" fmla="*/ 111254 w 3099506"/>
              <a:gd name="connsiteY6" fmla="*/ 561975 h 1429820"/>
              <a:gd name="connsiteX0" fmla="*/ 178380 w 3166632"/>
              <a:gd name="connsiteY0" fmla="*/ 561975 h 1429616"/>
              <a:gd name="connsiteX1" fmla="*/ 664155 w 3166632"/>
              <a:gd name="connsiteY1" fmla="*/ 0 h 1429616"/>
              <a:gd name="connsiteX2" fmla="*/ 2731080 w 3166632"/>
              <a:gd name="connsiteY2" fmla="*/ 9525 h 1429616"/>
              <a:gd name="connsiteX3" fmla="*/ 3157108 w 3166632"/>
              <a:gd name="connsiteY3" fmla="*/ 566305 h 1429616"/>
              <a:gd name="connsiteX4" fmla="*/ 3166632 w 3166632"/>
              <a:gd name="connsiteY4" fmla="*/ 1429616 h 1429616"/>
              <a:gd name="connsiteX5" fmla="*/ 257177 w 3166632"/>
              <a:gd name="connsiteY5" fmla="*/ 1360342 h 1429616"/>
              <a:gd name="connsiteX6" fmla="*/ 178380 w 3166632"/>
              <a:gd name="connsiteY6" fmla="*/ 561975 h 1429616"/>
              <a:gd name="connsiteX0" fmla="*/ 0 w 2988252"/>
              <a:gd name="connsiteY0" fmla="*/ 561975 h 1429616"/>
              <a:gd name="connsiteX1" fmla="*/ 485775 w 2988252"/>
              <a:gd name="connsiteY1" fmla="*/ 0 h 1429616"/>
              <a:gd name="connsiteX2" fmla="*/ 2552700 w 2988252"/>
              <a:gd name="connsiteY2" fmla="*/ 9525 h 1429616"/>
              <a:gd name="connsiteX3" fmla="*/ 2978728 w 2988252"/>
              <a:gd name="connsiteY3" fmla="*/ 566305 h 1429616"/>
              <a:gd name="connsiteX4" fmla="*/ 2988252 w 2988252"/>
              <a:gd name="connsiteY4" fmla="*/ 1429616 h 1429616"/>
              <a:gd name="connsiteX5" fmla="*/ 0 w 2988252"/>
              <a:gd name="connsiteY5" fmla="*/ 561975 h 1429616"/>
              <a:gd name="connsiteX0" fmla="*/ 0 w 2988252"/>
              <a:gd name="connsiteY0" fmla="*/ 561975 h 1429616"/>
              <a:gd name="connsiteX1" fmla="*/ 485775 w 2988252"/>
              <a:gd name="connsiteY1" fmla="*/ 0 h 1429616"/>
              <a:gd name="connsiteX2" fmla="*/ 2552700 w 2988252"/>
              <a:gd name="connsiteY2" fmla="*/ 9525 h 1429616"/>
              <a:gd name="connsiteX3" fmla="*/ 2978728 w 2988252"/>
              <a:gd name="connsiteY3" fmla="*/ 566305 h 1429616"/>
              <a:gd name="connsiteX4" fmla="*/ 2988252 w 2988252"/>
              <a:gd name="connsiteY4" fmla="*/ 1429616 h 1429616"/>
              <a:gd name="connsiteX5" fmla="*/ 293543 w 2988252"/>
              <a:gd name="connsiteY5" fmla="*/ 660688 h 1429616"/>
              <a:gd name="connsiteX6" fmla="*/ 0 w 2988252"/>
              <a:gd name="connsiteY6" fmla="*/ 561975 h 1429616"/>
              <a:gd name="connsiteX0" fmla="*/ 0 w 2988252"/>
              <a:gd name="connsiteY0" fmla="*/ 561975 h 1429616"/>
              <a:gd name="connsiteX1" fmla="*/ 485775 w 2988252"/>
              <a:gd name="connsiteY1" fmla="*/ 0 h 1429616"/>
              <a:gd name="connsiteX2" fmla="*/ 2552700 w 2988252"/>
              <a:gd name="connsiteY2" fmla="*/ 9525 h 1429616"/>
              <a:gd name="connsiteX3" fmla="*/ 2978728 w 2988252"/>
              <a:gd name="connsiteY3" fmla="*/ 566305 h 1429616"/>
              <a:gd name="connsiteX4" fmla="*/ 2988252 w 2988252"/>
              <a:gd name="connsiteY4" fmla="*/ 1429616 h 1429616"/>
              <a:gd name="connsiteX5" fmla="*/ 9525 w 2988252"/>
              <a:gd name="connsiteY5" fmla="*/ 1422688 h 1429616"/>
              <a:gd name="connsiteX6" fmla="*/ 0 w 2988252"/>
              <a:gd name="connsiteY6" fmla="*/ 561975 h 142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8252" h="1429616">
                <a:moveTo>
                  <a:pt x="0" y="561975"/>
                </a:moveTo>
                <a:lnTo>
                  <a:pt x="485775" y="0"/>
                </a:lnTo>
                <a:lnTo>
                  <a:pt x="2552700" y="9525"/>
                </a:lnTo>
                <a:lnTo>
                  <a:pt x="2978728" y="566305"/>
                </a:lnTo>
                <a:lnTo>
                  <a:pt x="2988252" y="1429616"/>
                </a:lnTo>
                <a:lnTo>
                  <a:pt x="9525" y="1422688"/>
                </a:lnTo>
                <a:lnTo>
                  <a:pt x="0" y="5619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152650" y="3501008"/>
            <a:ext cx="1228725" cy="1944216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96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  <p:bldP spid="14" grpId="0"/>
      <p:bldP spid="3" grpId="0" animBg="1"/>
      <p:bldP spid="15" grpId="0" animBg="1"/>
      <p:bldP spid="6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Herbe disponible au printemps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511236"/>
              </p:ext>
            </p:extLst>
          </p:nvPr>
        </p:nvGraphicFramePr>
        <p:xfrm>
          <a:off x="467545" y="1484784"/>
          <a:ext cx="7776864" cy="200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20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fr-FR" sz="1400" b="1" baseline="30000" dirty="0">
                          <a:solidFill>
                            <a:schemeClr val="bg1"/>
                          </a:solidFill>
                        </a:rPr>
                        <a:t>er</a:t>
                      </a:r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 avril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fr-FR" sz="1400" b="1" baseline="30000" dirty="0">
                          <a:solidFill>
                            <a:schemeClr val="bg1"/>
                          </a:solidFill>
                        </a:rPr>
                        <a:t>er</a:t>
                      </a:r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 mai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fr-FR" sz="1400" b="1" baseline="30000" dirty="0">
                          <a:solidFill>
                            <a:schemeClr val="bg1"/>
                          </a:solidFill>
                        </a:rPr>
                        <a:t>er</a:t>
                      </a:r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 juin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Ares disponibles au pâturage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35 kg MS/ha/j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80 kg MS/ha/j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55 kg MS/ha/j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20 ares/VL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 7 kg MS </a:t>
                      </a:r>
                      <a:r>
                        <a:rPr lang="fr-FR" sz="1400" baseline="0" dirty="0"/>
                        <a:t>     </a:t>
                      </a:r>
                      <a:r>
                        <a:rPr lang="fr-FR" sz="1400" i="1" baseline="0" dirty="0"/>
                        <a:t>40%</a:t>
                      </a:r>
                      <a:endParaRPr lang="fr-FR" sz="140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 kg 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11 kg MS    </a:t>
                      </a:r>
                      <a:r>
                        <a:rPr lang="fr-FR" sz="1400" i="1" dirty="0"/>
                        <a:t>65%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30 ares/VL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10,5 kg MS  </a:t>
                      </a:r>
                      <a:r>
                        <a:rPr lang="fr-FR" sz="1400" i="1" dirty="0"/>
                        <a:t>60%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24 kg 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16,5 kg 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40 ares/VL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14 kg MS     </a:t>
                      </a:r>
                      <a:r>
                        <a:rPr lang="fr-FR" sz="1400" i="1" dirty="0"/>
                        <a:t>85%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32 kg 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22 kg 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3671664"/>
            <a:ext cx="2616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à coins arrondis 4"/>
          <p:cNvSpPr/>
          <p:nvPr/>
        </p:nvSpPr>
        <p:spPr>
          <a:xfrm>
            <a:off x="2795712" y="3615680"/>
            <a:ext cx="3222600" cy="533400"/>
          </a:xfrm>
          <a:prstGeom prst="wedgeRoundRectCallout">
            <a:avLst>
              <a:gd name="adj1" fmla="val -48179"/>
              <a:gd name="adj2" fmla="val 88010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FR" dirty="0">
                <a:solidFill>
                  <a:prstClr val="white"/>
                </a:solidFill>
              </a:rPr>
              <a:t>16 à 17 kg MS/VL/j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23967"/>
              </p:ext>
            </p:extLst>
          </p:nvPr>
        </p:nvGraphicFramePr>
        <p:xfrm>
          <a:off x="3074992" y="4495800"/>
          <a:ext cx="5745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Besoins en surface au printemps</a:t>
                      </a:r>
                      <a:r>
                        <a:rPr lang="fr-FR" sz="1400" baseline="0" dirty="0"/>
                        <a:t> par couple mère-veau</a:t>
                      </a:r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Charolaise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Limousine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Vél</a:t>
                      </a:r>
                      <a:r>
                        <a:rPr lang="fr-FR" sz="1400" dirty="0"/>
                        <a:t>. </a:t>
                      </a:r>
                      <a:r>
                        <a:rPr lang="fr-FR" sz="1400" dirty="0" err="1"/>
                        <a:t>Ptps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Vél</a:t>
                      </a:r>
                      <a:r>
                        <a:rPr lang="fr-FR" sz="1400" dirty="0"/>
                        <a:t>. Automne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Vél</a:t>
                      </a:r>
                      <a:r>
                        <a:rPr lang="fr-FR" sz="1400" dirty="0"/>
                        <a:t>. </a:t>
                      </a:r>
                      <a:r>
                        <a:rPr lang="fr-FR" sz="1400" dirty="0" err="1"/>
                        <a:t>Ptps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Vél</a:t>
                      </a:r>
                      <a:r>
                        <a:rPr lang="fr-FR" sz="1400" dirty="0"/>
                        <a:t>. Automne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31 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38 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28 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34 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Étoile à 4 branches 15"/>
          <p:cNvSpPr/>
          <p:nvPr/>
        </p:nvSpPr>
        <p:spPr>
          <a:xfrm>
            <a:off x="6156176" y="2852936"/>
            <a:ext cx="288032" cy="210716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FR">
              <a:solidFill>
                <a:prstClr val="white"/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6156176" y="3218284"/>
            <a:ext cx="288032" cy="210716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7812360" y="3140968"/>
            <a:ext cx="288032" cy="210716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Étoile à 4 branches 19"/>
          <p:cNvSpPr/>
          <p:nvPr/>
        </p:nvSpPr>
        <p:spPr>
          <a:xfrm>
            <a:off x="6596608" y="3615680"/>
            <a:ext cx="288032" cy="210716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884640" y="3563724"/>
            <a:ext cx="21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dirty="0">
                <a:solidFill>
                  <a:prstClr val="black"/>
                </a:solidFill>
                <a:ea typeface="ＭＳ Ｐゴシック" pitchFamily="-110" charset="-128"/>
              </a:rPr>
              <a:t>Excédent fauché</a:t>
            </a:r>
          </a:p>
        </p:txBody>
      </p:sp>
    </p:spTree>
    <p:extLst>
      <p:ext uri="{BB962C8B-B14F-4D97-AF65-F5344CB8AC3E}">
        <p14:creationId xmlns:p14="http://schemas.microsoft.com/office/powerpoint/2010/main" val="4206011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47700" y="173984"/>
            <a:ext cx="7848600" cy="85725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La part d’herbe possible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22428410"/>
              </p:ext>
            </p:extLst>
          </p:nvPr>
        </p:nvGraphicFramePr>
        <p:xfrm>
          <a:off x="2619446" y="2267043"/>
          <a:ext cx="5616628" cy="2323914"/>
        </p:xfrm>
        <a:graphic>
          <a:graphicData uri="http://schemas.openxmlformats.org/drawingml/2006/table">
            <a:tbl>
              <a:tblPr firstRow="1" firstCol="1" bandRow="1"/>
              <a:tblGrid>
                <a:gridCol w="1195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5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5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15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26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fr-FR" sz="14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Chargement (ares disponibles/UGB)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Croissance</a:t>
                      </a:r>
                      <a:br>
                        <a:rPr lang="fr-FR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</a:br>
                      <a:r>
                        <a:rPr lang="fr-FR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(kgMS/ha/j)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35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40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50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7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9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15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9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11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15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35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7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9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11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14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21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40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14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16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24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50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15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15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21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24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36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3338" marR="3333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894902" y="1142016"/>
            <a:ext cx="594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Quantité d’herbe offerte en </a:t>
            </a:r>
            <a:r>
              <a:rPr lang="fr-FR" b="1" dirty="0" err="1"/>
              <a:t>kgMS</a:t>
            </a:r>
            <a:r>
              <a:rPr lang="fr-FR" b="1" dirty="0"/>
              <a:t>/UGB/jour </a:t>
            </a:r>
          </a:p>
          <a:p>
            <a:pPr algn="ctr"/>
            <a:r>
              <a:rPr lang="fr-FR" dirty="0"/>
              <a:t>selon le chargement et la croissance de l’herbe</a:t>
            </a:r>
          </a:p>
          <a:p>
            <a:pPr algn="ctr"/>
            <a:r>
              <a:rPr lang="fr-FR" b="1" i="1" dirty="0">
                <a:solidFill>
                  <a:srgbClr val="0070C0"/>
                </a:solidFill>
              </a:rPr>
              <a:t>Ha pâturable/Vache x kg de pousse = kg MS pâturables/Vache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4A3425-9831-4E28-99EA-EBEF4CA245D6}"/>
              </a:ext>
            </a:extLst>
          </p:cNvPr>
          <p:cNvSpPr txBox="1"/>
          <p:nvPr/>
        </p:nvSpPr>
        <p:spPr>
          <a:xfrm>
            <a:off x="357002" y="4560775"/>
            <a:ext cx="7896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Pour calculer la quantité à distribuer à l’auge (exemple 35 ares/VL et 30 kg de pousse/jour</a:t>
            </a:r>
          </a:p>
          <a:p>
            <a:r>
              <a:rPr lang="fr-FR" dirty="0"/>
              <a:t>Ingestion totale – Kg MS pâturage permis = Quantité à distribuer à l’auge</a:t>
            </a:r>
          </a:p>
          <a:p>
            <a:r>
              <a:rPr lang="fr-FR" dirty="0"/>
              <a:t>		</a:t>
            </a:r>
            <a:r>
              <a:rPr lang="fr-FR" b="1" dirty="0"/>
              <a:t>18 kg - 11 = 7 kg de MS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6FC77B-D47D-4387-A848-35F79AAF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2" y="2549482"/>
            <a:ext cx="1770833" cy="144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067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15616" y="2264678"/>
            <a:ext cx="723284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4000" b="1" dirty="0">
                <a:solidFill>
                  <a:srgbClr val="009139"/>
                </a:solidFill>
                <a:latin typeface="Verdana" pitchFamily="34" charset="0"/>
              </a:rPr>
              <a:t>Privilégier le pâturage tournant</a:t>
            </a:r>
          </a:p>
        </p:txBody>
      </p:sp>
    </p:spTree>
    <p:extLst>
      <p:ext uri="{BB962C8B-B14F-4D97-AF65-F5344CB8AC3E}">
        <p14:creationId xmlns:p14="http://schemas.microsoft.com/office/powerpoint/2010/main" val="3629108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3975"/>
            <a:ext cx="7772400" cy="1143000"/>
          </a:xfrm>
        </p:spPr>
        <p:txBody>
          <a:bodyPr/>
          <a:lstStyle/>
          <a:p>
            <a:pPr eaLnBrk="1" hangingPunct="1"/>
            <a:r>
              <a:rPr lang="fr-FR" sz="3200" dirty="0">
                <a:solidFill>
                  <a:srgbClr val="3333CC"/>
                </a:solidFill>
              </a:rPr>
              <a:t>Les différents modes de pâturage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1520" y="1124744"/>
            <a:ext cx="85689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latin typeface="+mn-lt"/>
              </a:rPr>
              <a:t>Deux grands types</a:t>
            </a:r>
            <a:r>
              <a:rPr lang="fr-FR" dirty="0">
                <a:latin typeface="+mn-lt"/>
              </a:rPr>
              <a:t>:</a:t>
            </a:r>
            <a:endParaRPr lang="fr-FR" sz="800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9139"/>
                </a:solidFill>
                <a:latin typeface="+mn-lt"/>
              </a:rPr>
              <a:t>Le pâturage continu, « full </a:t>
            </a:r>
            <a:r>
              <a:rPr lang="fr-FR" dirty="0" err="1">
                <a:solidFill>
                  <a:srgbClr val="009139"/>
                </a:solidFill>
                <a:latin typeface="+mn-lt"/>
              </a:rPr>
              <a:t>grass</a:t>
            </a:r>
            <a:r>
              <a:rPr lang="fr-FR" dirty="0">
                <a:solidFill>
                  <a:srgbClr val="009139"/>
                </a:solidFill>
                <a:latin typeface="+mn-lt"/>
              </a:rPr>
              <a:t> », libre intensif</a:t>
            </a:r>
          </a:p>
          <a:p>
            <a:pPr marL="742950" lvl="1" indent="-285750">
              <a:buFont typeface="Wingdings"/>
              <a:buChar char="à"/>
            </a:pPr>
            <a:r>
              <a:rPr lang="fr-FR" dirty="0">
                <a:latin typeface="+mn-lt"/>
              </a:rPr>
              <a:t>1 parcelle ou 1 groupe de parcelles identiques pendant un long temps de séjour</a:t>
            </a:r>
          </a:p>
          <a:p>
            <a:pPr marL="742950" lvl="1" indent="-285750">
              <a:buFont typeface="Wingdings"/>
              <a:buChar char="à"/>
            </a:pPr>
            <a:r>
              <a:rPr lang="fr-FR" dirty="0">
                <a:latin typeface="+mn-lt"/>
              </a:rPr>
              <a:t>À la mise à l’herbe, consommation du stock sur pied puis au fur et à mesure de la pousse</a:t>
            </a:r>
          </a:p>
          <a:p>
            <a:pPr lvl="1"/>
            <a:endParaRPr lang="fr-FR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9139"/>
                </a:solidFill>
                <a:latin typeface="+mn-lt"/>
              </a:rPr>
              <a:t>Le pâturage tournant </a:t>
            </a:r>
            <a:r>
              <a:rPr lang="fr-FR" dirty="0">
                <a:latin typeface="+mn-lt"/>
              </a:rPr>
              <a:t>avec plusieurs déclinaisons: pâturage rationné, simplifié, pâturage tournant dynamique…</a:t>
            </a:r>
          </a:p>
          <a:p>
            <a:pPr marL="285750" indent="-285750">
              <a:buFont typeface="Wingdings"/>
              <a:buChar char="à"/>
            </a:pPr>
            <a:r>
              <a:rPr lang="fr-FR" dirty="0">
                <a:latin typeface="+mn-lt"/>
                <a:sym typeface="Wingdings" panose="05000000000000000000" pitchFamily="2" charset="2"/>
              </a:rPr>
              <a:t>On crée un gradient entre les parcelles</a:t>
            </a:r>
          </a:p>
          <a:p>
            <a:pPr marL="285750" indent="-285750">
              <a:buFont typeface="Wingdings"/>
              <a:buChar char="à"/>
            </a:pPr>
            <a:endParaRPr lang="fr-FR" dirty="0">
              <a:latin typeface="+mn-lt"/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endParaRPr lang="fr-FR" dirty="0">
              <a:latin typeface="+mn-lt"/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endParaRPr lang="fr-FR" dirty="0">
              <a:latin typeface="+mn-lt"/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endParaRPr lang="fr-FR" dirty="0">
              <a:latin typeface="+mn-lt"/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endParaRPr lang="fr-FR" dirty="0">
              <a:latin typeface="+mn-lt"/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endParaRPr lang="fr-FR" dirty="0">
              <a:latin typeface="+mn-lt"/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endParaRPr lang="fr-FR" dirty="0">
              <a:latin typeface="+mn-lt"/>
              <a:sym typeface="Wingdings" panose="05000000000000000000" pitchFamily="2" charset="2"/>
            </a:endParaRPr>
          </a:p>
          <a:p>
            <a:r>
              <a:rPr lang="fr-FR" dirty="0">
                <a:latin typeface="+mn-lt"/>
                <a:sym typeface="Wingdings" panose="05000000000000000000" pitchFamily="2" charset="2"/>
              </a:rPr>
              <a:t>- </a:t>
            </a:r>
            <a:r>
              <a:rPr lang="fr-FR" dirty="0">
                <a:solidFill>
                  <a:srgbClr val="009139"/>
                </a:solidFill>
              </a:rPr>
              <a:t>Peu d’écart de performances animales à chargement équivalent</a:t>
            </a:r>
          </a:p>
          <a:p>
            <a:endParaRPr lang="fr-FR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fr-FR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fr-FR" dirty="0">
              <a:latin typeface="+mn-lt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221670"/>
              </p:ext>
            </p:extLst>
          </p:nvPr>
        </p:nvGraphicFramePr>
        <p:xfrm>
          <a:off x="611559" y="4105880"/>
          <a:ext cx="8280921" cy="1483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7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8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3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Pâturage tournant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Temps de séjour par parcelle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Repères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« classique », </a:t>
                      </a:r>
                      <a:r>
                        <a:rPr lang="fr-FR" sz="1400" dirty="0">
                          <a:solidFill>
                            <a:schemeClr val="accent2"/>
                          </a:solidFill>
                        </a:rPr>
                        <a:t>rationné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3 à 5 j par parcelle, </a:t>
                      </a:r>
                      <a:r>
                        <a:rPr lang="fr-FR" sz="1400" dirty="0">
                          <a:solidFill>
                            <a:schemeClr val="accent2"/>
                          </a:solidFill>
                        </a:rPr>
                        <a:t>avec fil 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Hauteur entrée/sortie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Simplifié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10-12</a:t>
                      </a:r>
                      <a:r>
                        <a:rPr lang="fr-FR" sz="1400" baseline="0" dirty="0"/>
                        <a:t> j par parcelle 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He/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Hs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Dynamique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 à 2 j par parcelle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3 feuilles/ Ø gaine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05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Titre 1"/>
          <p:cNvSpPr>
            <a:spLocks noGrp="1"/>
          </p:cNvSpPr>
          <p:nvPr>
            <p:ph type="ctrTitle"/>
          </p:nvPr>
        </p:nvSpPr>
        <p:spPr>
          <a:xfrm>
            <a:off x="755576" y="288775"/>
            <a:ext cx="7351427" cy="648000"/>
          </a:xfrm>
        </p:spPr>
        <p:txBody>
          <a:bodyPr>
            <a:normAutofit/>
          </a:bodyPr>
          <a:lstStyle/>
          <a:p>
            <a:pPr algn="ctr"/>
            <a:r>
              <a:rPr lang="fr-FR" altLang="fr-FR" sz="2800" b="1" dirty="0"/>
              <a:t>Contenu formation DT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subTitle" idx="1"/>
          </p:nvPr>
        </p:nvSpPr>
        <p:spPr>
          <a:xfrm>
            <a:off x="495300" y="1225550"/>
            <a:ext cx="8253164" cy="946608"/>
          </a:xfrm>
        </p:spPr>
        <p:txBody>
          <a:bodyPr>
            <a:noAutofit/>
          </a:bodyPr>
          <a:lstStyle/>
          <a:p>
            <a:pPr algn="just"/>
            <a:r>
              <a:rPr lang="fr-FR" b="1" dirty="0">
                <a:solidFill>
                  <a:srgbClr val="00B050"/>
                </a:solidFill>
              </a:rPr>
              <a:t>La démarche de transition</a:t>
            </a:r>
            <a:endParaRPr lang="fr-FR" sz="3200" dirty="0">
              <a:solidFill>
                <a:srgbClr val="00B05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Présenter </a:t>
            </a:r>
            <a:r>
              <a:rPr lang="fr-FR" b="1" dirty="0"/>
              <a:t>les enjeux </a:t>
            </a:r>
            <a:r>
              <a:rPr lang="fr-FR" dirty="0"/>
              <a:t>environnementaux, socio-économiques pour l’agriculture de demain : une nécessaire adaptation des exploitations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b="1" dirty="0"/>
              <a:t>Identifier des leviers </a:t>
            </a:r>
            <a:r>
              <a:rPr lang="fr-FR" dirty="0"/>
              <a:t>et leur mise en œuvre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sz="1400" b="1" dirty="0">
              <a:solidFill>
                <a:srgbClr val="00B050"/>
              </a:solidFill>
            </a:endParaRPr>
          </a:p>
          <a:p>
            <a:pPr marL="514350" lvl="1" algn="just">
              <a:buFontTx/>
              <a:buNone/>
              <a:defRPr/>
            </a:pP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2" name="Image 11" descr="Une image contenant Graphique, capture d’écran, clipart, graphisme&#10;&#10;Description générée automatiquement">
            <a:extLst>
              <a:ext uri="{FF2B5EF4-FFF2-40B4-BE49-F238E27FC236}">
                <a16:creationId xmlns:a16="http://schemas.microsoft.com/office/drawing/2014/main" id="{0E02F28F-C3CC-782C-71E5-4095C438D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77" y="3645024"/>
            <a:ext cx="1444192" cy="16431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E8C436B-C350-F469-1B79-245D390B9B47}"/>
              </a:ext>
            </a:extLst>
          </p:cNvPr>
          <p:cNvSpPr txBox="1"/>
          <p:nvPr/>
        </p:nvSpPr>
        <p:spPr>
          <a:xfrm>
            <a:off x="1844669" y="3356992"/>
            <a:ext cx="705678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La séquence « problématique »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C’est l’ensemble des questions, des points de vigilance, des freins à prendre en compte pour traiter la thématique de la formation « comment faire pour… »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Chaque stagiaire devra formaliser une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problématique prioritaire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en fin de formation à traiter lors du RDV individuel.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17452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3975"/>
            <a:ext cx="7772400" cy="1143000"/>
          </a:xfrm>
        </p:spPr>
        <p:txBody>
          <a:bodyPr/>
          <a:lstStyle/>
          <a:p>
            <a:pPr eaLnBrk="1" hangingPunct="1"/>
            <a:r>
              <a:rPr lang="fr-FR" sz="3200" dirty="0">
                <a:solidFill>
                  <a:srgbClr val="3333CC"/>
                </a:solidFill>
              </a:rPr>
              <a:t>Avantages/inconvénients du pâturage continu</a:t>
            </a: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40906"/>
              </p:ext>
            </p:extLst>
          </p:nvPr>
        </p:nvGraphicFramePr>
        <p:xfrm>
          <a:off x="539552" y="1628800"/>
          <a:ext cx="8136904" cy="3672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8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59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Atouts/Avantages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Inconvénients/Freins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1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/>
                        <a:t>Expression des préférences alimentaires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/>
                        <a:t>Moins de travail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/>
                        <a:t>Plutôt adapté à des animaux à besoins modérés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/>
                        <a:t>Pas d’adaptation à la pousse: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800" dirty="0"/>
                        <a:t>Conso &gt; pousse = surpâturage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800" dirty="0"/>
                        <a:t>Conso &lt; pousse = sous pâturage</a:t>
                      </a:r>
                    </a:p>
                    <a:p>
                      <a:pPr marL="285750" indent="-285750">
                        <a:buFont typeface="Wingdings"/>
                        <a:buChar char="à"/>
                      </a:pPr>
                      <a:r>
                        <a:rPr lang="fr-FR" sz="1800" dirty="0">
                          <a:sym typeface="Wingdings" panose="05000000000000000000" pitchFamily="2" charset="2"/>
                        </a:rPr>
                        <a:t>Variation</a:t>
                      </a:r>
                      <a:r>
                        <a:rPr lang="fr-FR" sz="1800" baseline="0" dirty="0">
                          <a:sym typeface="Wingdings" panose="05000000000000000000" pitchFamily="2" charset="2"/>
                        </a:rPr>
                        <a:t> de l’offre en qualité et en quantité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>
                          <a:sym typeface="Wingdings" panose="05000000000000000000" pitchFamily="2" charset="2"/>
                        </a:rPr>
                        <a:t>Importance de la fertilisation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>
                          <a:sym typeface="Wingdings" panose="05000000000000000000" pitchFamily="2" charset="2"/>
                        </a:rPr>
                        <a:t>Pluviométrie régulière et estivale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>
                          <a:sym typeface="Wingdings" panose="05000000000000000000" pitchFamily="2" charset="2"/>
                        </a:rPr>
                        <a:t>Besoin d’alterner fauche et pâture pour maitriser les refus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646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052074"/>
              </p:ext>
            </p:extLst>
          </p:nvPr>
        </p:nvGraphicFramePr>
        <p:xfrm>
          <a:off x="467544" y="1556792"/>
          <a:ext cx="8280920" cy="238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4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Atouts/Avantages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Inconvénients/Freins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/>
                        <a:t>Respect du rythme de développement</a:t>
                      </a:r>
                      <a:r>
                        <a:rPr lang="fr-FR" sz="1800" baseline="0" dirty="0"/>
                        <a:t> des graminées, préserve les bonnes graminées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/>
                        <a:t>Favorable aux légumineuses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/>
                        <a:t>Meilleure qualité d’herbe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/>
                        <a:t>Améliore la valorisation des prairies: limitation des refus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/>
                        <a:t>Adapté</a:t>
                      </a:r>
                      <a:r>
                        <a:rPr lang="fr-FR" sz="1800" baseline="0" dirty="0"/>
                        <a:t> à un parcellaire groupé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/>
                        <a:t>Nécessite plus de technique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/>
                        <a:t>Nécessite davantage d’observations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baseline="0" dirty="0"/>
                        <a:t>Clôtures/chemins/abreuvement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3975"/>
            <a:ext cx="7772400" cy="1143000"/>
          </a:xfrm>
        </p:spPr>
        <p:txBody>
          <a:bodyPr/>
          <a:lstStyle/>
          <a:p>
            <a:pPr eaLnBrk="1" hangingPunct="1"/>
            <a:r>
              <a:rPr lang="fr-FR" sz="3200" dirty="0">
                <a:solidFill>
                  <a:srgbClr val="3333CC"/>
                </a:solidFill>
              </a:rPr>
              <a:t>Avantages/inconvénients du pâturage tournant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7544" y="4149080"/>
            <a:ext cx="8568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latin typeface="+mn-lt"/>
              </a:rPr>
              <a:t>Plus on divise le parcellaire :</a:t>
            </a:r>
          </a:p>
          <a:p>
            <a:r>
              <a:rPr lang="fr-FR" dirty="0">
                <a:latin typeface="+mn-lt"/>
                <a:sym typeface="Wingdings" panose="05000000000000000000" pitchFamily="2" charset="2"/>
              </a:rPr>
              <a:t> Vers une offre en herbe journalière</a:t>
            </a:r>
          </a:p>
          <a:p>
            <a:pPr marL="285750" indent="-285750">
              <a:buFont typeface="Wingdings"/>
              <a:buChar char="à"/>
            </a:pPr>
            <a:r>
              <a:rPr lang="fr-FR" dirty="0">
                <a:latin typeface="+mn-lt"/>
                <a:sym typeface="Wingdings" panose="05000000000000000000" pitchFamily="2" charset="2"/>
              </a:rPr>
              <a:t>Limite les variations de production laitière</a:t>
            </a:r>
          </a:p>
          <a:p>
            <a:pPr marL="285750" indent="-285750">
              <a:buFont typeface="Wingdings"/>
              <a:buChar char="à"/>
            </a:pPr>
            <a:r>
              <a:rPr lang="fr-FR" dirty="0">
                <a:latin typeface="+mn-lt"/>
                <a:sym typeface="Wingdings" panose="05000000000000000000" pitchFamily="2" charset="2"/>
              </a:rPr>
              <a:t>Davantage de clôtures</a:t>
            </a:r>
          </a:p>
          <a:p>
            <a:pPr marL="285750" indent="-285750">
              <a:buFont typeface="Wingdings"/>
              <a:buChar char="à"/>
            </a:pPr>
            <a:r>
              <a:rPr lang="fr-FR" dirty="0">
                <a:latin typeface="+mn-lt"/>
                <a:sym typeface="Wingdings" panose="05000000000000000000" pitchFamily="2" charset="2"/>
              </a:rPr>
              <a:t>Moins de souplesse en début et fin de saison (pousse et portance</a:t>
            </a:r>
            <a:r>
              <a:rPr lang="fr-FR" dirty="0">
                <a:highlight>
                  <a:srgbClr val="FFFF00"/>
                </a:highlight>
                <a:latin typeface="+mn-lt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/>
              <a:buChar char="à"/>
            </a:pPr>
            <a:r>
              <a:rPr lang="fr-FR" dirty="0">
                <a:latin typeface="+mn-lt"/>
                <a:sym typeface="Wingdings" panose="05000000000000000000" pitchFamily="2" charset="2"/>
              </a:rPr>
              <a:t>Moins pratique pour la fauche si clôtures fixes</a:t>
            </a:r>
            <a:endParaRPr lang="fr-FR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fr-FR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2961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15616" y="2264678"/>
            <a:ext cx="723284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4000" b="1" dirty="0">
                <a:solidFill>
                  <a:srgbClr val="009139"/>
                </a:solidFill>
                <a:latin typeface="Verdana" pitchFamily="34" charset="0"/>
              </a:rPr>
              <a:t>Organisation des paddocks</a:t>
            </a:r>
          </a:p>
        </p:txBody>
      </p:sp>
    </p:spTree>
    <p:extLst>
      <p:ext uri="{BB962C8B-B14F-4D97-AF65-F5344CB8AC3E}">
        <p14:creationId xmlns:p14="http://schemas.microsoft.com/office/powerpoint/2010/main" val="2658263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00FF"/>
                </a:solidFill>
              </a:rPr>
              <a:t>Organisation du parcellaire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3845024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/>
              <a:t>1.Calibrer les lots</a:t>
            </a:r>
          </a:p>
          <a:p>
            <a:pPr marL="457200" lvl="1" indent="0">
              <a:buNone/>
            </a:pPr>
            <a:r>
              <a:rPr lang="fr-FR" dirty="0"/>
              <a:t>2.Déterminer la surface nécessaire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009900"/>
                </a:solidFill>
              </a:rPr>
              <a:t>La surface de base </a:t>
            </a:r>
            <a:r>
              <a:rPr lang="fr-FR" dirty="0"/>
              <a:t>= surface à réserver à chaque lot pour les nourrir à l’herbe en plein printemps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>
                <a:solidFill>
                  <a:srgbClr val="009900"/>
                </a:solidFill>
              </a:rPr>
              <a:t>La surface complémentaire </a:t>
            </a:r>
            <a:r>
              <a:rPr lang="fr-FR" dirty="0"/>
              <a:t>= surface nécessaire à la réalisation des stocks. Estimée à partir des besoins des animaux, en général ~ 50 % surface en herbe.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3. Affecter les parcelles pâturées par lots d’animaux</a:t>
            </a:r>
          </a:p>
          <a:p>
            <a:pPr marL="457200" lvl="1" indent="0">
              <a:buNone/>
            </a:pPr>
            <a:r>
              <a:rPr lang="fr-FR" dirty="0"/>
              <a:t>4. Prévoir le découpage en paddocks</a:t>
            </a:r>
          </a:p>
          <a:p>
            <a:pPr marL="457200" lvl="1" indent="0">
              <a:buNone/>
            </a:pPr>
            <a:r>
              <a:rPr lang="fr-FR" dirty="0"/>
              <a:t>5. Vérifier le chargement instantané</a:t>
            </a:r>
          </a:p>
          <a:p>
            <a:pPr marL="457200" lvl="1" indent="0">
              <a:buNone/>
            </a:pPr>
            <a:r>
              <a:rPr lang="fr-FR" dirty="0"/>
              <a:t>6. Prévoir abreuvement et circulation des animaux</a:t>
            </a:r>
            <a:endParaRPr lang="fr-FR" b="1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39552" y="119675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rgbClr val="3333CC"/>
                </a:solidFill>
                <a:latin typeface="Verdana"/>
              </a:rPr>
              <a:t>Système allaitant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4111268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18" b="50000"/>
          <a:stretch>
            <a:fillRect/>
          </a:stretch>
        </p:blipFill>
        <p:spPr bwMode="auto">
          <a:xfrm>
            <a:off x="560388" y="1412776"/>
            <a:ext cx="8329038" cy="439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4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41276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Repères de surface</a:t>
            </a:r>
          </a:p>
          <a:p>
            <a:r>
              <a:rPr lang="fr-FR" sz="2400" i="1" dirty="0">
                <a:solidFill>
                  <a:srgbClr val="3333CC"/>
                </a:solidFill>
                <a:latin typeface="Verdana" pitchFamily="34" charset="0"/>
              </a:rPr>
              <a:t>Troupeau allaitant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249419523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41276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Repères de surface</a:t>
            </a:r>
          </a:p>
          <a:p>
            <a:r>
              <a:rPr lang="fr-FR" sz="2400" i="1" dirty="0">
                <a:solidFill>
                  <a:srgbClr val="3333CC"/>
                </a:solidFill>
                <a:latin typeface="Verdana" pitchFamily="34" charset="0"/>
              </a:rPr>
              <a:t>Troupeau allaitant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60848"/>
            <a:ext cx="5730802" cy="298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39552" y="134076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Pour les lots de génisses aussi:</a:t>
            </a:r>
          </a:p>
        </p:txBody>
      </p:sp>
    </p:spTree>
    <p:extLst>
      <p:ext uri="{BB962C8B-B14F-4D97-AF65-F5344CB8AC3E}">
        <p14:creationId xmlns:p14="http://schemas.microsoft.com/office/powerpoint/2010/main" val="1901187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501130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Repères de surface </a:t>
            </a:r>
          </a:p>
          <a:p>
            <a:r>
              <a:rPr lang="fr-FR" sz="2400" i="1" dirty="0">
                <a:solidFill>
                  <a:srgbClr val="3333CC"/>
                </a:solidFill>
                <a:latin typeface="Verdana" pitchFamily="34" charset="0"/>
              </a:rPr>
              <a:t>Ajuster le nombre de paddocks</a:t>
            </a:r>
          </a:p>
        </p:txBody>
      </p:sp>
      <p:sp>
        <p:nvSpPr>
          <p:cNvPr id="5" name="Rectangle 4"/>
          <p:cNvSpPr/>
          <p:nvPr/>
        </p:nvSpPr>
        <p:spPr>
          <a:xfrm>
            <a:off x="396333" y="1340768"/>
            <a:ext cx="82827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+mn-lt"/>
              </a:rPr>
              <a:t>Pour se garantir un temps de repousse suffisant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+mn-lt"/>
              </a:rPr>
              <a:t>en fonction </a:t>
            </a:r>
            <a:r>
              <a:rPr lang="fr-FR" dirty="0">
                <a:solidFill>
                  <a:srgbClr val="008000"/>
                </a:solidFill>
                <a:latin typeface="+mn-lt"/>
              </a:rPr>
              <a:t>du temps de séjour souhaité </a:t>
            </a:r>
            <a:r>
              <a:rPr lang="fr-FR" dirty="0">
                <a:latin typeface="+mn-lt"/>
              </a:rPr>
              <a:t>dans chaque parcelle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+mn-lt"/>
              </a:rPr>
              <a:t>Minimum 5 paddocks (7 jours par parcelle)</a:t>
            </a:r>
          </a:p>
          <a:p>
            <a:r>
              <a:rPr lang="fr-FR" dirty="0">
                <a:latin typeface="+mn-lt"/>
              </a:rPr>
              <a:t>	</a:t>
            </a:r>
          </a:p>
          <a:p>
            <a:pPr algn="ctr"/>
            <a:endParaRPr lang="fr-FR" dirty="0">
              <a:latin typeface="+mn-lt"/>
            </a:endParaRPr>
          </a:p>
          <a:p>
            <a:pPr algn="ctr"/>
            <a:endParaRPr lang="fr-FR" dirty="0">
              <a:latin typeface="+mn-lt"/>
            </a:endParaRPr>
          </a:p>
          <a:p>
            <a:pPr algn="ctr"/>
            <a:r>
              <a:rPr lang="fr-FR" dirty="0">
                <a:latin typeface="+mn-lt"/>
              </a:rPr>
              <a:t> </a:t>
            </a:r>
            <a:endParaRPr lang="fr-FR" dirty="0">
              <a:solidFill>
                <a:srgbClr val="C00000"/>
              </a:solidFill>
              <a:latin typeface="+mn-lt"/>
            </a:endParaRPr>
          </a:p>
          <a:p>
            <a:endParaRPr lang="fr-FR" i="1" dirty="0">
              <a:latin typeface="+mn-lt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1835696" y="2413533"/>
            <a:ext cx="4546498" cy="667817"/>
            <a:chOff x="4801016" y="3212976"/>
            <a:chExt cx="4546498" cy="667817"/>
          </a:xfrm>
        </p:grpSpPr>
        <p:sp>
          <p:nvSpPr>
            <p:cNvPr id="7" name="ZoneTexte 6"/>
            <p:cNvSpPr txBox="1"/>
            <p:nvPr/>
          </p:nvSpPr>
          <p:spPr>
            <a:xfrm>
              <a:off x="6467194" y="3212976"/>
              <a:ext cx="2353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C00000"/>
                  </a:solidFill>
                  <a:latin typeface="Verdana"/>
                </a:rPr>
                <a:t>25 à 30 j </a:t>
              </a:r>
              <a:r>
                <a:rPr lang="fr-FR" sz="1100" dirty="0">
                  <a:solidFill>
                    <a:srgbClr val="C00000"/>
                  </a:solidFill>
                  <a:latin typeface="Verdana"/>
                </a:rPr>
                <a:t>(temps de repos)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539203" y="3573016"/>
              <a:ext cx="2003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C00000"/>
                  </a:solidFill>
                  <a:latin typeface="Verdana"/>
                </a:rPr>
                <a:t>Nb jours/paddock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6562188" y="3553271"/>
              <a:ext cx="220926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8725479" y="3389510"/>
              <a:ext cx="622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  <a:latin typeface="Verdana"/>
                </a:rPr>
                <a:t>+ 1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4801016" y="3375769"/>
              <a:ext cx="2147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  <a:latin typeface="Verdana"/>
                </a:rPr>
                <a:t>Nb de paddocks =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13" y="3789040"/>
            <a:ext cx="5787925" cy="1678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448387"/>
              </p:ext>
            </p:extLst>
          </p:nvPr>
        </p:nvGraphicFramePr>
        <p:xfrm>
          <a:off x="179512" y="3888232"/>
          <a:ext cx="2592288" cy="2291709"/>
        </p:xfrm>
        <a:graphic>
          <a:graphicData uri="http://schemas.openxmlformats.org/drawingml/2006/table">
            <a:tbl>
              <a:tblPr firstRow="1" bandRow="1"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Nb paddocks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Nb jours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7 j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6 j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9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5 j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4 j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4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11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3 j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31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1 j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F0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498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4271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Repères de surface </a:t>
            </a:r>
          </a:p>
          <a:p>
            <a:r>
              <a:rPr lang="fr-FR" sz="2400" i="1" dirty="0">
                <a:solidFill>
                  <a:srgbClr val="3333CC"/>
                </a:solidFill>
                <a:latin typeface="Verdana" pitchFamily="34" charset="0"/>
              </a:rPr>
              <a:t>Troupeau laitier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93700" y="1124744"/>
            <a:ext cx="857078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En fonction de la </a:t>
            </a:r>
            <a:r>
              <a:rPr lang="fr-FR" dirty="0">
                <a:solidFill>
                  <a:srgbClr val="008000"/>
                </a:solidFill>
                <a:latin typeface="+mn-lt"/>
              </a:rPr>
              <a:t>surface disponible</a:t>
            </a:r>
            <a:r>
              <a:rPr lang="fr-FR" dirty="0">
                <a:latin typeface="+mn-lt"/>
              </a:rPr>
              <a:t> au pâturage, 2 stratégies:</a:t>
            </a:r>
          </a:p>
          <a:p>
            <a:r>
              <a:rPr lang="fr-FR" dirty="0">
                <a:solidFill>
                  <a:srgbClr val="0000FF"/>
                </a:solidFill>
              </a:rPr>
              <a:t>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00FF"/>
                </a:solidFill>
                <a:latin typeface="+mn-lt"/>
              </a:rPr>
              <a:t>Si &gt; 25 ares/VL</a:t>
            </a:r>
            <a:r>
              <a:rPr lang="fr-FR" dirty="0">
                <a:latin typeface="+mn-lt"/>
              </a:rPr>
              <a:t>: 1 repère = </a:t>
            </a:r>
            <a:r>
              <a:rPr lang="fr-FR" dirty="0">
                <a:solidFill>
                  <a:srgbClr val="009900"/>
                </a:solidFill>
                <a:latin typeface="+mn-lt"/>
              </a:rPr>
              <a:t>1 are/VL/jour</a:t>
            </a:r>
          </a:p>
          <a:p>
            <a:r>
              <a:rPr lang="fr-FR" dirty="0">
                <a:solidFill>
                  <a:srgbClr val="009900"/>
                </a:solidFill>
                <a:latin typeface="+mn-lt"/>
              </a:rPr>
              <a:t>	- détermination de la taille du paddock en fonction de temps de séjour par parcelle souhaité </a:t>
            </a:r>
          </a:p>
          <a:p>
            <a:r>
              <a:rPr lang="fr-FR" dirty="0">
                <a:solidFill>
                  <a:srgbClr val="009900"/>
                </a:solidFill>
                <a:latin typeface="+mn-lt"/>
              </a:rPr>
              <a:t>	- 3 jour/parcelle</a:t>
            </a:r>
            <a:r>
              <a:rPr lang="fr-FR" dirty="0">
                <a:solidFill>
                  <a:srgbClr val="C00000"/>
                </a:solidFill>
                <a:latin typeface="+mn-lt"/>
              </a:rPr>
              <a:t> </a:t>
            </a:r>
            <a:r>
              <a:rPr lang="fr-FR" dirty="0">
                <a:latin typeface="+mn-lt"/>
              </a:rPr>
              <a:t>= bon compromis</a:t>
            </a:r>
          </a:p>
          <a:p>
            <a:pPr lvl="2"/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fr-FR" sz="1600" i="1" dirty="0">
                <a:solidFill>
                  <a:srgbClr val="FF3300"/>
                </a:solidFill>
                <a:latin typeface="Verdana" pitchFamily="34" charset="0"/>
              </a:rPr>
              <a:t>3 ares/VL - 1 lot de 40 VL : paddocks de 1,20 ha</a:t>
            </a:r>
            <a:endParaRPr lang="fr-FR" sz="1600" dirty="0">
              <a:solidFill>
                <a:srgbClr val="009900"/>
              </a:solidFill>
              <a:latin typeface="Verdana" pitchFamily="34" charset="0"/>
            </a:endParaRPr>
          </a:p>
          <a:p>
            <a:pPr lvl="2"/>
            <a:endParaRPr lang="fr-FR" sz="1000" dirty="0">
              <a:solidFill>
                <a:srgbClr val="000000"/>
              </a:solidFill>
              <a:latin typeface="Verdana" pitchFamily="34" charset="0"/>
            </a:endParaRPr>
          </a:p>
          <a:p>
            <a:pPr lvl="2"/>
            <a:endParaRPr lang="fr-FR" sz="1000" dirty="0">
              <a:solidFill>
                <a:srgbClr val="000000"/>
              </a:solidFill>
              <a:latin typeface="Verdana" pitchFamily="34" charset="0"/>
            </a:endParaRPr>
          </a:p>
          <a:p>
            <a:pPr lvl="2">
              <a:buFontTx/>
              <a:buChar char="•"/>
            </a:pPr>
            <a:r>
              <a:rPr lang="fr-FR" dirty="0">
                <a:solidFill>
                  <a:srgbClr val="000000"/>
                </a:solidFill>
                <a:latin typeface="Verdana" pitchFamily="34" charset="0"/>
              </a:rPr>
              <a:t>Parcelles jour/nuit distinctes:</a:t>
            </a:r>
          </a:p>
          <a:p>
            <a:pPr lvl="2"/>
            <a:r>
              <a:rPr lang="fr-FR" dirty="0">
                <a:solidFill>
                  <a:srgbClr val="009900"/>
                </a:solidFill>
                <a:latin typeface="Verdana" pitchFamily="34" charset="0"/>
              </a:rPr>
              <a:t>0,6 are/VL/jour – 3 jours</a:t>
            </a:r>
            <a:r>
              <a:rPr lang="fr-FR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fr-FR" i="1" dirty="0">
                <a:solidFill>
                  <a:srgbClr val="FF0000"/>
                </a:solidFill>
                <a:latin typeface="Verdana" pitchFamily="34" charset="0"/>
              </a:rPr>
              <a:t>soit 1,8 are/VL</a:t>
            </a:r>
          </a:p>
          <a:p>
            <a:pPr lvl="2"/>
            <a:r>
              <a:rPr lang="fr-FR" dirty="0">
                <a:solidFill>
                  <a:srgbClr val="009900"/>
                </a:solidFill>
                <a:latin typeface="Verdana" pitchFamily="34" charset="0"/>
              </a:rPr>
              <a:t>0,4 are/VL/nuit – 7 nuits</a:t>
            </a:r>
            <a:r>
              <a:rPr lang="fr-FR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fr-FR" i="1" dirty="0">
                <a:solidFill>
                  <a:srgbClr val="FF0000"/>
                </a:solidFill>
                <a:latin typeface="Verdana" pitchFamily="34" charset="0"/>
              </a:rPr>
              <a:t>soit 2,8 ares/VL</a:t>
            </a:r>
            <a:endParaRPr lang="fr-FR" dirty="0">
              <a:solidFill>
                <a:srgbClr val="C00000"/>
              </a:solidFill>
              <a:latin typeface="+mn-lt"/>
            </a:endParaRPr>
          </a:p>
          <a:p>
            <a:endParaRPr lang="fr-FR" dirty="0">
              <a:solidFill>
                <a:srgbClr val="C00000"/>
              </a:solidFill>
              <a:latin typeface="+mn-lt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00FF"/>
                </a:solidFill>
                <a:latin typeface="+mn-lt"/>
              </a:rPr>
              <a:t>Si &lt; 25 ares/VL: nombre de paddock à déterminer </a:t>
            </a:r>
          </a:p>
          <a:p>
            <a:r>
              <a:rPr lang="fr-FR" dirty="0">
                <a:solidFill>
                  <a:srgbClr val="0000FF"/>
                </a:solidFill>
                <a:latin typeface="+mn-lt"/>
              </a:rPr>
              <a:t>	</a:t>
            </a:r>
            <a:r>
              <a:rPr lang="fr-FR" dirty="0">
                <a:latin typeface="+mn-lt"/>
              </a:rPr>
              <a:t>- en respectant </a:t>
            </a:r>
            <a:r>
              <a:rPr lang="fr-FR" dirty="0">
                <a:solidFill>
                  <a:srgbClr val="008000"/>
                </a:solidFill>
                <a:latin typeface="+mn-lt"/>
              </a:rPr>
              <a:t>des temps de repousse suffisants</a:t>
            </a:r>
          </a:p>
          <a:p>
            <a:r>
              <a:rPr lang="fr-FR" dirty="0">
                <a:solidFill>
                  <a:srgbClr val="008000"/>
                </a:solidFill>
                <a:latin typeface="+mn-lt"/>
              </a:rPr>
              <a:t>	</a:t>
            </a:r>
            <a:r>
              <a:rPr lang="fr-FR" dirty="0">
                <a:latin typeface="+mn-lt"/>
              </a:rPr>
              <a:t>- en fonction </a:t>
            </a:r>
            <a:r>
              <a:rPr lang="fr-FR" dirty="0">
                <a:solidFill>
                  <a:srgbClr val="008000"/>
                </a:solidFill>
                <a:latin typeface="+mn-lt"/>
              </a:rPr>
              <a:t>du temps de séjour souhaité </a:t>
            </a:r>
            <a:r>
              <a:rPr lang="fr-FR" dirty="0">
                <a:latin typeface="+mn-lt"/>
              </a:rPr>
              <a:t>dans chaque parcelle</a:t>
            </a:r>
          </a:p>
          <a:p>
            <a:r>
              <a:rPr lang="fr-FR" dirty="0">
                <a:latin typeface="+mn-lt"/>
              </a:rPr>
              <a:t>	3 jours par parcelle = bon compromis animal/herbe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latin typeface="+mn-lt"/>
            </a:endParaRPr>
          </a:p>
          <a:p>
            <a:pPr algn="ctr"/>
            <a:r>
              <a:rPr lang="fr-FR" dirty="0">
                <a:latin typeface="+mn-lt"/>
              </a:rPr>
              <a:t> </a:t>
            </a:r>
            <a:r>
              <a:rPr lang="fr-FR" dirty="0">
                <a:solidFill>
                  <a:srgbClr val="C00000"/>
                </a:solidFill>
                <a:latin typeface="+mn-lt"/>
              </a:rPr>
              <a:t>(nb de paddock – 1) x tps séjour ≥ temps de repousse </a:t>
            </a:r>
          </a:p>
          <a:p>
            <a:pPr algn="ctr"/>
            <a:endParaRPr lang="fr-FR" dirty="0">
              <a:solidFill>
                <a:srgbClr val="C00000"/>
              </a:solidFill>
              <a:latin typeface="+mn-lt"/>
            </a:endParaRPr>
          </a:p>
          <a:p>
            <a:endParaRPr lang="fr-FR" i="1" dirty="0">
              <a:latin typeface="+mn-lt"/>
            </a:endParaRPr>
          </a:p>
          <a:p>
            <a:endParaRPr lang="fr-FR" dirty="0">
              <a:solidFill>
                <a:srgbClr val="C00000"/>
              </a:solidFill>
              <a:latin typeface="+mn-lt"/>
            </a:endParaRPr>
          </a:p>
          <a:p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7355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Deux 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1" hangingPunct="1">
              <a:spcBef>
                <a:spcPct val="0"/>
              </a:spcBef>
              <a:buNone/>
            </a:pPr>
            <a:r>
              <a:rPr lang="fr-FR" sz="1800" i="1" kern="1200" dirty="0">
                <a:solidFill>
                  <a:srgbClr val="009900"/>
                </a:solidFill>
              </a:rPr>
              <a:t>Système avec 60 VL et 30 ares/VL = 18 ha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fr-FR" sz="1800" i="1" kern="1200" dirty="0">
                <a:solidFill>
                  <a:srgbClr val="000000"/>
                </a:solidFill>
              </a:rPr>
              <a:t>1 are/VL/j </a:t>
            </a:r>
            <a:r>
              <a:rPr lang="fr-FR" sz="1800" i="1" kern="12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fr-FR" sz="1800" i="1" kern="1200" dirty="0">
                <a:solidFill>
                  <a:srgbClr val="000000"/>
                </a:solidFill>
              </a:rPr>
              <a:t>60 ares/jour pour le troupeau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fr-FR" sz="1800" i="1" kern="1200" dirty="0">
                <a:solidFill>
                  <a:srgbClr val="000000"/>
                </a:solidFill>
              </a:rPr>
              <a:t>Pour un temps de 3 jours par parcelle: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fr-FR" sz="1800" i="1" kern="1200" dirty="0">
                <a:solidFill>
                  <a:srgbClr val="000000"/>
                </a:solidFill>
              </a:rPr>
              <a:t>3 x 0,60 ha =</a:t>
            </a:r>
            <a:r>
              <a:rPr lang="fr-FR" sz="1800" i="1" kern="1200" dirty="0">
                <a:solidFill>
                  <a:srgbClr val="000000"/>
                </a:solidFill>
                <a:sym typeface="Wingdings" panose="05000000000000000000" pitchFamily="2" charset="2"/>
              </a:rPr>
              <a:t> 1,80 ha par paddock  </a:t>
            </a:r>
            <a:r>
              <a:rPr lang="fr-FR" sz="1800" i="1" kern="1200" dirty="0">
                <a:solidFill>
                  <a:srgbClr val="C00000"/>
                </a:solidFill>
                <a:sym typeface="Wingdings" panose="05000000000000000000" pitchFamily="2" charset="2"/>
              </a:rPr>
              <a:t>10 paddocks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fr-FR" sz="1800" i="1" kern="12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fr-FR" sz="1800" i="1" kern="1200" dirty="0">
                <a:solidFill>
                  <a:srgbClr val="0000FF"/>
                </a:solidFill>
                <a:sym typeface="Wingdings" panose="05000000000000000000" pitchFamily="2" charset="2"/>
              </a:rPr>
              <a:t> 10 paddocks d’1,80 ha – 3 j/paddock – 27 j de repousses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fr-FR" sz="1800" i="1" kern="12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fr-FR" sz="1800" i="1" kern="1200" dirty="0">
                <a:solidFill>
                  <a:srgbClr val="009900"/>
                </a:solidFill>
              </a:rPr>
              <a:t>Système avec 60 VL et 20 ares/VL = 12 ha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fr-FR" sz="1800" i="1" kern="1200" dirty="0">
                <a:solidFill>
                  <a:srgbClr val="000000"/>
                </a:solidFill>
              </a:rPr>
              <a:t>Pour un temps de 3 jours par parcelle et un objectif de 25 jours de repousse: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fr-FR" sz="1800" i="1" kern="1200" dirty="0">
                <a:solidFill>
                  <a:srgbClr val="000000"/>
                </a:solidFill>
                <a:sym typeface="Wingdings" panose="05000000000000000000" pitchFamily="2" charset="2"/>
              </a:rPr>
              <a:t> 25/3 = 8,3  </a:t>
            </a:r>
            <a:r>
              <a:rPr lang="fr-FR" sz="1800" i="1" kern="1200" dirty="0">
                <a:solidFill>
                  <a:srgbClr val="0000FF"/>
                </a:solidFill>
                <a:sym typeface="Wingdings" panose="05000000000000000000" pitchFamily="2" charset="2"/>
              </a:rPr>
              <a:t>9 paddocks d’1,30 ha – 3 j/paddock – 24 j repousses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fr-FR" sz="1800" i="1" kern="1200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fr-FR" sz="1800" i="1" kern="1200" dirty="0">
                <a:solidFill>
                  <a:srgbClr val="000000"/>
                </a:solidFill>
                <a:sym typeface="Wingdings" panose="05000000000000000000" pitchFamily="2" charset="2"/>
              </a:rPr>
              <a:t>Avec 2 jours par parcelle:25/2 = 12,5  12 paddocks de 1,00 ha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563634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61286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Aménagement du parcellaire</a:t>
            </a:r>
          </a:p>
          <a:p>
            <a:r>
              <a:rPr lang="fr-FR" sz="2400" i="1" dirty="0">
                <a:solidFill>
                  <a:srgbClr val="3333CC"/>
                </a:solidFill>
                <a:latin typeface="Verdana" pitchFamily="34" charset="0"/>
              </a:rPr>
              <a:t>Paddocks, chemins, abreuvement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96332" y="1196752"/>
            <a:ext cx="8568155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0000"/>
                </a:solidFill>
                <a:latin typeface="Verdana"/>
              </a:rPr>
              <a:t>Paddocks: prendre en compte l’hétérogénéité des parcelles avec une forme proche du carré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0000"/>
                </a:solidFill>
                <a:latin typeface="Verdana"/>
              </a:rPr>
              <a:t>Découpage perpendiculaire à la pente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0000"/>
                </a:solidFill>
                <a:latin typeface="Verdana"/>
              </a:rPr>
              <a:t>Abreuver partout: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 à 15 litres/vache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Verdana"/>
              </a:rPr>
              <a:t>distance parcourue &lt; 400 m, idéal &lt; 200 m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Abreuvoirs si possibles éloignés de l’entrée des parcelles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0000"/>
                </a:solidFill>
                <a:latin typeface="Verdana"/>
              </a:rPr>
              <a:t>Abris et chemins d ’accès: tenir compte de l’existant, aménager des chemins d’accès pour faciliter le cheminement  des animaux et du matériel - adaptation des chemins à la fréquentation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000000"/>
                </a:solidFill>
                <a:latin typeface="Verdana"/>
              </a:rPr>
              <a:t>Bonne évacuation de l’eau: chemin surélevé ou en pente; 4 à 5 m en sortie de bâtiment puis 2 à 3 m chemin </a:t>
            </a:r>
            <a:r>
              <a:rPr lang="fr-FR" dirty="0" err="1">
                <a:solidFill>
                  <a:srgbClr val="000000"/>
                </a:solidFill>
                <a:latin typeface="Verdana"/>
              </a:rPr>
              <a:t>ppl</a:t>
            </a:r>
            <a:r>
              <a:rPr lang="fr-FR" dirty="0">
                <a:solidFill>
                  <a:srgbClr val="000000"/>
                </a:solidFill>
                <a:latin typeface="Verdana"/>
              </a:rPr>
              <a:t> puis 2 m secondaire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rgbClr val="000000"/>
              </a:solidFill>
              <a:latin typeface="Verdana"/>
            </a:endParaRPr>
          </a:p>
          <a:p>
            <a:r>
              <a:rPr lang="fr-FR" dirty="0">
                <a:solidFill>
                  <a:srgbClr val="000000"/>
                </a:solidFill>
                <a:latin typeface="Verdana"/>
              </a:rPr>
              <a:t>	</a:t>
            </a:r>
          </a:p>
          <a:p>
            <a:pPr algn="ctr"/>
            <a:endParaRPr lang="fr-FR" dirty="0">
              <a:solidFill>
                <a:srgbClr val="000000"/>
              </a:solidFill>
              <a:latin typeface="Verdana"/>
            </a:endParaRPr>
          </a:p>
          <a:p>
            <a:pPr algn="ctr"/>
            <a:endParaRPr lang="fr-FR" dirty="0">
              <a:solidFill>
                <a:srgbClr val="000000"/>
              </a:solidFill>
              <a:latin typeface="Verdana"/>
            </a:endParaRPr>
          </a:p>
          <a:p>
            <a:pPr algn="ctr"/>
            <a:r>
              <a:rPr lang="fr-FR" dirty="0">
                <a:solidFill>
                  <a:srgbClr val="000000"/>
                </a:solidFill>
                <a:latin typeface="Verdana"/>
              </a:rPr>
              <a:t> </a:t>
            </a:r>
            <a:endParaRPr lang="fr-FR" dirty="0">
              <a:solidFill>
                <a:srgbClr val="C00000"/>
              </a:solidFill>
              <a:latin typeface="Verdana"/>
            </a:endParaRPr>
          </a:p>
          <a:p>
            <a:endParaRPr lang="fr-FR" i="1" dirty="0">
              <a:solidFill>
                <a:srgbClr val="000000"/>
              </a:solidFill>
              <a:latin typeface="Verdana"/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083778"/>
              </p:ext>
            </p:extLst>
          </p:nvPr>
        </p:nvGraphicFramePr>
        <p:xfrm>
          <a:off x="2204086" y="5805264"/>
          <a:ext cx="20097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3" imgW="2009852" imgH="628588" progId="PBrush">
                  <p:embed/>
                </p:oleObj>
              </mc:Choice>
              <mc:Fallback>
                <p:oleObj name="Image Bitmap" r:id="rId3" imgW="2009852" imgH="628588" progId="PBrush">
                  <p:embed/>
                  <p:pic>
                    <p:nvPicPr>
                      <p:cNvPr id="2" name="Obje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086" y="5805264"/>
                        <a:ext cx="20097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057825"/>
              </p:ext>
            </p:extLst>
          </p:nvPr>
        </p:nvGraphicFramePr>
        <p:xfrm>
          <a:off x="4537711" y="5805264"/>
          <a:ext cx="17811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1781198" imgH="628588" progId="PBrush">
                  <p:embed/>
                </p:oleObj>
              </mc:Choice>
              <mc:Fallback>
                <p:oleObj name="Image Bitmap" r:id="rId5" imgW="1781198" imgH="628588" progId="PBrush">
                  <p:embed/>
                  <p:pic>
                    <p:nvPicPr>
                      <p:cNvPr id="3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7711" y="5805264"/>
                        <a:ext cx="17811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951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Titre 1"/>
          <p:cNvSpPr>
            <a:spLocks noGrp="1"/>
          </p:cNvSpPr>
          <p:nvPr>
            <p:ph type="ctrTitle"/>
          </p:nvPr>
        </p:nvSpPr>
        <p:spPr>
          <a:xfrm>
            <a:off x="1231003" y="288775"/>
            <a:ext cx="6876000" cy="648000"/>
          </a:xfrm>
        </p:spPr>
        <p:txBody>
          <a:bodyPr>
            <a:normAutofit/>
          </a:bodyPr>
          <a:lstStyle/>
          <a:p>
            <a:r>
              <a:rPr lang="fr-FR" sz="2400" b="1" dirty="0"/>
              <a:t>L’accompagnement individualisé (AI)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subTitle" idx="1"/>
          </p:nvPr>
        </p:nvSpPr>
        <p:spPr>
          <a:xfrm>
            <a:off x="488460" y="1335502"/>
            <a:ext cx="8043980" cy="461377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100" b="1" dirty="0"/>
              <a:t>Rendez-vous individuel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/>
              <a:t>Objectif : Vous permettre d’avancer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/>
              <a:t>sur la résolution de votre problématique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dirty="0"/>
              <a:t>Prendre en compte l’ensemble des conséquences sur l’exploitation (approche globale et adaptée au contexte)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dirty="0"/>
              <a:t>Savoir choisir les bons leviers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dirty="0"/>
              <a:t>Avoir une vision claire de l’objectif et des étapes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/>
              <a:t>Il est réalisé par un formateur agréé par </a:t>
            </a:r>
            <a:r>
              <a:rPr lang="fr-FR" dirty="0" err="1"/>
              <a:t>vivea</a:t>
            </a:r>
            <a:r>
              <a:rPr lang="fr-FR" dirty="0"/>
              <a:t> qui </a:t>
            </a:r>
            <a:r>
              <a:rPr lang="fr-FR" b="1" dirty="0"/>
              <a:t>adopte une posture d’accompagnement</a:t>
            </a:r>
          </a:p>
        </p:txBody>
      </p:sp>
      <p:pic>
        <p:nvPicPr>
          <p:cNvPr id="11" name="Image 10" descr="Une image contenant illustration, clipart, Graphique, graphisme&#10;&#10;Description générée automatiquement">
            <a:extLst>
              <a:ext uri="{FF2B5EF4-FFF2-40B4-BE49-F238E27FC236}">
                <a16:creationId xmlns:a16="http://schemas.microsoft.com/office/drawing/2014/main" id="{7E0A4956-F6EE-1ECE-7A51-F306FE5F62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68760"/>
            <a:ext cx="1988840" cy="19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98619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6" name="Text Box 19"/>
          <p:cNvSpPr txBox="1">
            <a:spLocks noChangeArrowheads="1"/>
          </p:cNvSpPr>
          <p:nvPr/>
        </p:nvSpPr>
        <p:spPr bwMode="auto">
          <a:xfrm>
            <a:off x="1547664" y="476672"/>
            <a:ext cx="4549563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2700" dirty="0"/>
              <a:t>Découpage du parcellaire</a:t>
            </a:r>
          </a:p>
        </p:txBody>
      </p:sp>
      <p:sp>
        <p:nvSpPr>
          <p:cNvPr id="2" name="Rectangle 1"/>
          <p:cNvSpPr/>
          <p:nvPr/>
        </p:nvSpPr>
        <p:spPr>
          <a:xfrm>
            <a:off x="791580" y="1268760"/>
            <a:ext cx="5220580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9900"/>
                </a:solidFill>
                <a:latin typeface="Verdana"/>
              </a:rPr>
              <a:t>Chemins d’accès</a:t>
            </a:r>
          </a:p>
          <a:p>
            <a:pPr marL="257175" indent="-257175">
              <a:buFontTx/>
              <a:buChar char="-"/>
            </a:pPr>
            <a:r>
              <a:rPr lang="fr-FR" dirty="0">
                <a:latin typeface="Verdana"/>
              </a:rPr>
              <a:t>Aménager des chemins d’accès pour faciliter le cheminement  des animaux et du matériel</a:t>
            </a:r>
          </a:p>
          <a:p>
            <a:pPr marL="257175" indent="-257175">
              <a:buFontTx/>
              <a:buChar char="-"/>
            </a:pPr>
            <a:endParaRPr lang="fr-FR" dirty="0">
              <a:latin typeface="Verdana"/>
            </a:endParaRPr>
          </a:p>
          <a:p>
            <a:pPr marL="257175" indent="-257175">
              <a:buFontTx/>
              <a:buChar char="-"/>
            </a:pPr>
            <a:r>
              <a:rPr lang="fr-FR" dirty="0">
                <a:latin typeface="Verdana"/>
              </a:rPr>
              <a:t>Bonne évacuation de l’eau : chemin surélevé ou en pente</a:t>
            </a:r>
          </a:p>
          <a:p>
            <a:pPr marL="257175" indent="-257175">
              <a:buFontTx/>
              <a:buChar char="-"/>
            </a:pPr>
            <a:endParaRPr lang="fr-FR" dirty="0">
              <a:latin typeface="Verdana"/>
            </a:endParaRPr>
          </a:p>
          <a:p>
            <a:pPr marL="257175" indent="-257175">
              <a:buFontTx/>
              <a:buChar char="-"/>
            </a:pPr>
            <a:endParaRPr lang="fr-FR" dirty="0">
              <a:solidFill>
                <a:srgbClr val="333399"/>
              </a:solidFill>
              <a:latin typeface="Verdana"/>
            </a:endParaRPr>
          </a:p>
          <a:p>
            <a:pPr marL="257175" indent="-257175">
              <a:buFontTx/>
              <a:buChar char="-"/>
            </a:pPr>
            <a:endParaRPr lang="fr-FR" dirty="0">
              <a:solidFill>
                <a:srgbClr val="333399"/>
              </a:solidFill>
              <a:latin typeface="Verdana"/>
            </a:endParaRPr>
          </a:p>
          <a:p>
            <a:endParaRPr lang="fr-FR" dirty="0">
              <a:solidFill>
                <a:srgbClr val="333399"/>
              </a:solidFill>
              <a:latin typeface="Verdana"/>
            </a:endParaRPr>
          </a:p>
          <a:p>
            <a:endParaRPr lang="fr-FR" dirty="0">
              <a:solidFill>
                <a:srgbClr val="333399"/>
              </a:solidFill>
              <a:latin typeface="Verdana"/>
            </a:endParaRPr>
          </a:p>
          <a:p>
            <a:pPr marL="257175" indent="-257175">
              <a:buFontTx/>
              <a:buChar char="-"/>
            </a:pPr>
            <a:r>
              <a:rPr lang="fr-FR" dirty="0">
                <a:latin typeface="Verdana"/>
              </a:rPr>
              <a:t>Largeur des chemins :</a:t>
            </a:r>
          </a:p>
          <a:p>
            <a:pPr marL="600075" lvl="1" indent="-257175">
              <a:buFont typeface="Courier New" panose="02070309020205020404" pitchFamily="49" charset="0"/>
              <a:buChar char="o"/>
            </a:pPr>
            <a:r>
              <a:rPr lang="fr-FR" dirty="0">
                <a:latin typeface="Verdana"/>
              </a:rPr>
              <a:t>4 à 5 m sortie de bâtiment, </a:t>
            </a:r>
          </a:p>
          <a:p>
            <a:pPr marL="600075" lvl="1" indent="-257175">
              <a:buFont typeface="Courier New" panose="02070309020205020404" pitchFamily="49" charset="0"/>
              <a:buChar char="o"/>
            </a:pPr>
            <a:r>
              <a:rPr lang="fr-FR" dirty="0">
                <a:latin typeface="Verdana"/>
              </a:rPr>
              <a:t>2 à 3 m chemin principal</a:t>
            </a:r>
          </a:p>
          <a:p>
            <a:pPr marL="600075" lvl="1" indent="-257175">
              <a:buFont typeface="Courier New" panose="02070309020205020404" pitchFamily="49" charset="0"/>
              <a:buChar char="o"/>
            </a:pPr>
            <a:r>
              <a:rPr lang="fr-FR" dirty="0">
                <a:latin typeface="Verdana"/>
              </a:rPr>
              <a:t>2 m en fin de réseau</a:t>
            </a:r>
          </a:p>
          <a:p>
            <a:endParaRPr lang="fr-FR" sz="450" dirty="0">
              <a:latin typeface="Verdana"/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641218"/>
              </p:ext>
            </p:extLst>
          </p:nvPr>
        </p:nvGraphicFramePr>
        <p:xfrm>
          <a:off x="1259632" y="3451473"/>
          <a:ext cx="2340839" cy="667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2" imgW="2009852" imgH="628588" progId="PBrush">
                  <p:embed/>
                </p:oleObj>
              </mc:Choice>
              <mc:Fallback>
                <p:oleObj name="Image Bitmap" r:id="rId2" imgW="2009852" imgH="628588" progId="PBrush">
                  <p:embed/>
                  <p:pic>
                    <p:nvPicPr>
                      <p:cNvPr id="3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451473"/>
                        <a:ext cx="2340839" cy="667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480022"/>
              </p:ext>
            </p:extLst>
          </p:nvPr>
        </p:nvGraphicFramePr>
        <p:xfrm>
          <a:off x="3676305" y="3407569"/>
          <a:ext cx="1998222" cy="70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4" imgW="1781198" imgH="628588" progId="PBrush">
                  <p:embed/>
                </p:oleObj>
              </mc:Choice>
              <mc:Fallback>
                <p:oleObj name="Image Bitmap" r:id="rId4" imgW="1781198" imgH="628588" progId="PBrush">
                  <p:embed/>
                  <p:pic>
                    <p:nvPicPr>
                      <p:cNvPr id="4" name="Obje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305" y="3407569"/>
                        <a:ext cx="1998222" cy="705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96" y="3451473"/>
            <a:ext cx="2638389" cy="19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2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4485" y="2410797"/>
            <a:ext cx="3429000" cy="2571750"/>
          </a:xfrm>
          <a:prstGeom prst="rect">
            <a:avLst/>
          </a:prstGeom>
        </p:spPr>
      </p:pic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1187624" y="404664"/>
            <a:ext cx="4549563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2700" dirty="0"/>
              <a:t>Chemins d’accès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41" y="2091029"/>
            <a:ext cx="2499242" cy="33323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5998" y="1556792"/>
            <a:ext cx="3782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669900"/>
                </a:solidFill>
                <a:latin typeface="Verdana"/>
              </a:rPr>
              <a:t>Stabiliser les accès aux bâtiments</a:t>
            </a:r>
            <a:endParaRPr lang="fr-FR" sz="1200" dirty="0">
              <a:solidFill>
                <a:srgbClr val="669900"/>
              </a:solidFill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3593" y="5018757"/>
            <a:ext cx="1670783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  <a:latin typeface="Verdana"/>
              </a:rPr>
              <a:t>Chemin bétonné</a:t>
            </a:r>
            <a:endParaRPr lang="fr-FR" sz="12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80112" y="5003938"/>
            <a:ext cx="197382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dirty="0">
                <a:latin typeface="Verdana"/>
              </a:rPr>
              <a:t>Chemin en enrobé</a:t>
            </a:r>
          </a:p>
        </p:txBody>
      </p:sp>
    </p:spTree>
    <p:extLst>
      <p:ext uri="{BB962C8B-B14F-4D97-AF65-F5344CB8AC3E}">
        <p14:creationId xmlns:p14="http://schemas.microsoft.com/office/powerpoint/2010/main" val="2179900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1756" y="309326"/>
            <a:ext cx="7848600" cy="8572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>
                <a:solidFill>
                  <a:srgbClr val="009139"/>
                </a:solidFill>
              </a:rPr>
              <a:t>Abreuvement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989671" y="1913551"/>
            <a:ext cx="3456385" cy="124182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fr-FR" sz="3375" dirty="0">
                <a:solidFill>
                  <a:srgbClr val="009900"/>
                </a:solidFill>
              </a:rPr>
              <a:t>Un réseau d’eau adapté</a:t>
            </a:r>
          </a:p>
          <a:p>
            <a:pPr marL="407194" lvl="1" indent="-257175">
              <a:buFontTx/>
              <a:buChar char="-"/>
            </a:pPr>
            <a:r>
              <a:rPr lang="fr-FR" dirty="0"/>
              <a:t>Distance parcourue &lt; 200 m</a:t>
            </a:r>
          </a:p>
          <a:p>
            <a:pPr marL="407194" lvl="1" indent="-257175">
              <a:buFontTx/>
              <a:buChar char="-"/>
            </a:pPr>
            <a:r>
              <a:rPr lang="fr-FR" dirty="0"/>
              <a:t>Pour subdivision facile : point d’eau au milieu du paddock</a:t>
            </a:r>
          </a:p>
          <a:p>
            <a:pPr marL="407194" lvl="1" indent="-257175">
              <a:buFontTx/>
              <a:buChar char="-"/>
            </a:pPr>
            <a:r>
              <a:rPr lang="fr-FR" dirty="0"/>
              <a:t>Gros diamètre de tuyau au départ : 32 mm puis finir en 25 mm</a:t>
            </a:r>
          </a:p>
          <a:p>
            <a:pPr marL="407194" lvl="1" indent="-257175">
              <a:buFontTx/>
              <a:buChar char="-"/>
            </a:pPr>
            <a:r>
              <a:rPr lang="fr-FR" dirty="0"/>
              <a:t>Capacité du bac 10-15 L d’eau /VL</a:t>
            </a:r>
          </a:p>
          <a:p>
            <a:pPr marL="407194" lvl="1" indent="-257175">
              <a:buFontTx/>
              <a:buChar char="-"/>
            </a:pPr>
            <a:r>
              <a:rPr lang="fr-FR" dirty="0"/>
              <a:t>Débit minimum 5 L/min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3" y="1808820"/>
            <a:ext cx="3198340" cy="21363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928618"/>
            <a:ext cx="2243487" cy="14985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3" y="4378284"/>
            <a:ext cx="2106234" cy="157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11" y="4184161"/>
            <a:ext cx="2648058" cy="17688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36503" y="4610092"/>
            <a:ext cx="19442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200" b="1" dirty="0">
                <a:latin typeface="Verdana"/>
              </a:rPr>
              <a:t>Déplacer l’abreuvoir</a:t>
            </a:r>
            <a:endParaRPr lang="fr-FR" sz="1200" dirty="0"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36096" y="3429001"/>
            <a:ext cx="221424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200" b="1" dirty="0">
                <a:latin typeface="Verdana"/>
              </a:rPr>
              <a:t>Abreuvoir avec arrivée d’eau par le bas</a:t>
            </a:r>
            <a:endParaRPr lang="fr-FR" sz="12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56698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54168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Découpage du parcellaire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858" y="1124744"/>
            <a:ext cx="734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600" dirty="0">
              <a:latin typeface="Verdana"/>
            </a:endParaRPr>
          </a:p>
          <a:p>
            <a:r>
              <a:rPr lang="fr-FR" sz="1600" b="1" dirty="0">
                <a:solidFill>
                  <a:srgbClr val="009900"/>
                </a:solidFill>
                <a:latin typeface="Verdana"/>
              </a:rPr>
              <a:t>Traverser les routes</a:t>
            </a:r>
          </a:p>
          <a:p>
            <a:pPr marL="342900" indent="-342900">
              <a:buFontTx/>
              <a:buChar char="-"/>
            </a:pPr>
            <a:r>
              <a:rPr lang="fr-FR" sz="1600" dirty="0">
                <a:latin typeface="Verdana"/>
              </a:rPr>
              <a:t>Aménager des chemins dans des zones avec de la visibilité</a:t>
            </a:r>
          </a:p>
          <a:p>
            <a:pPr marL="342900" indent="-342900">
              <a:buFontTx/>
              <a:buChar char="-"/>
            </a:pPr>
            <a:r>
              <a:rPr lang="fr-FR" sz="1600" dirty="0" err="1">
                <a:latin typeface="Verdana"/>
              </a:rPr>
              <a:t>Boviduc</a:t>
            </a:r>
            <a:endParaRPr lang="fr-FR" sz="1600" dirty="0">
              <a:latin typeface="Verdan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66"/>
          <a:stretch/>
        </p:blipFill>
        <p:spPr>
          <a:xfrm>
            <a:off x="708547" y="2793350"/>
            <a:ext cx="3831963" cy="19121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19" y="2777302"/>
            <a:ext cx="2592376" cy="19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86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6"/>
          <a:stretch/>
        </p:blipFill>
        <p:spPr bwMode="auto">
          <a:xfrm>
            <a:off x="179512" y="332656"/>
            <a:ext cx="7344816" cy="5809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51519" y="4869160"/>
            <a:ext cx="4928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FFFF"/>
                </a:solidFill>
              </a:rPr>
              <a:t>Exemple 1:</a:t>
            </a:r>
          </a:p>
          <a:p>
            <a:r>
              <a:rPr lang="fr-FR" dirty="0">
                <a:solidFill>
                  <a:srgbClr val="FFFFFF"/>
                </a:solidFill>
              </a:rPr>
              <a:t>Exploitation laitière 426 000 l - 56 VL</a:t>
            </a:r>
          </a:p>
          <a:p>
            <a:r>
              <a:rPr lang="fr-FR" dirty="0">
                <a:solidFill>
                  <a:srgbClr val="FFFFFF"/>
                </a:solidFill>
              </a:rPr>
              <a:t>19 ha accessibles: 35 ares/VL</a:t>
            </a:r>
          </a:p>
          <a:p>
            <a:r>
              <a:rPr lang="fr-FR" dirty="0">
                <a:solidFill>
                  <a:srgbClr val="FFFFFF"/>
                </a:solidFill>
              </a:rPr>
              <a:t>Parcellaire nuit/jour</a:t>
            </a:r>
          </a:p>
        </p:txBody>
      </p:sp>
    </p:spTree>
    <p:extLst>
      <p:ext uri="{BB962C8B-B14F-4D97-AF65-F5344CB8AC3E}">
        <p14:creationId xmlns:p14="http://schemas.microsoft.com/office/powerpoint/2010/main" val="1084417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188640"/>
            <a:ext cx="4742122" cy="647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148064" y="1628800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Exemple 2:</a:t>
            </a:r>
          </a:p>
          <a:p>
            <a:r>
              <a:rPr lang="fr-FR" dirty="0"/>
              <a:t>Exploitation allaitante</a:t>
            </a:r>
          </a:p>
          <a:p>
            <a:r>
              <a:rPr lang="fr-FR" dirty="0"/>
              <a:t>70 UGB, 52 couples mère-veau + 14 G1, 14 G2</a:t>
            </a:r>
          </a:p>
          <a:p>
            <a:r>
              <a:rPr lang="fr-FR" dirty="0"/>
              <a:t>33 ha accessibles: 45 ares/UGB</a:t>
            </a:r>
          </a:p>
        </p:txBody>
      </p:sp>
    </p:spTree>
    <p:extLst>
      <p:ext uri="{BB962C8B-B14F-4D97-AF65-F5344CB8AC3E}">
        <p14:creationId xmlns:p14="http://schemas.microsoft.com/office/powerpoint/2010/main" val="3229400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57426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Repères pâturage tournant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9552" y="1506264"/>
            <a:ext cx="80648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fr-FR" sz="2200" dirty="0">
                <a:solidFill>
                  <a:srgbClr val="000000"/>
                </a:solidFill>
                <a:latin typeface="Verdana"/>
                <a:sym typeface="Wingdings" panose="05000000000000000000" pitchFamily="2" charset="2"/>
              </a:rPr>
              <a:t>Adéquation offre en herbe – besoins des animaux</a:t>
            </a:r>
          </a:p>
          <a:p>
            <a:pPr marL="342900" indent="-342900">
              <a:buFont typeface="Wingdings" pitchFamily="2" charset="2"/>
              <a:buChar char="v"/>
            </a:pPr>
            <a:endParaRPr lang="fr-FR" sz="2200" dirty="0">
              <a:solidFill>
                <a:srgbClr val="000000"/>
              </a:solidFill>
              <a:latin typeface="Verdana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sz="2200" dirty="0">
                <a:solidFill>
                  <a:srgbClr val="000000"/>
                </a:solidFill>
                <a:latin typeface="Verdana"/>
              </a:rPr>
              <a:t>Respecter des </a:t>
            </a:r>
            <a:r>
              <a:rPr lang="fr-FR" sz="2200" dirty="0">
                <a:solidFill>
                  <a:srgbClr val="009900"/>
                </a:solidFill>
                <a:latin typeface="Verdana"/>
              </a:rPr>
              <a:t>temps de repousse de 25 à 35 jours </a:t>
            </a:r>
            <a:r>
              <a:rPr lang="fr-FR" sz="2200" dirty="0">
                <a:latin typeface="Verdana"/>
              </a:rPr>
              <a:t>au printemps</a:t>
            </a:r>
          </a:p>
          <a:p>
            <a:pPr marL="342900" indent="-342900">
              <a:buFont typeface="Wingdings" pitchFamily="2" charset="2"/>
              <a:buChar char="v"/>
            </a:pPr>
            <a:endParaRPr lang="fr-FR" sz="2200" dirty="0">
              <a:solidFill>
                <a:srgbClr val="000000"/>
              </a:solidFill>
              <a:latin typeface="Verdana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sz="2200" dirty="0">
                <a:solidFill>
                  <a:srgbClr val="000000"/>
                </a:solidFill>
                <a:latin typeface="Verdana"/>
              </a:rPr>
              <a:t>Adaptation de la rotation selon la flore: retours plus courts avec dactyle, chicorée</a:t>
            </a:r>
          </a:p>
          <a:p>
            <a:pPr marL="342900" indent="-342900">
              <a:buFont typeface="Wingdings" pitchFamily="2" charset="2"/>
              <a:buChar char="v"/>
            </a:pPr>
            <a:endParaRPr lang="fr-FR" sz="2200" dirty="0">
              <a:solidFill>
                <a:srgbClr val="000000"/>
              </a:solidFill>
              <a:latin typeface="Verdana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sz="2200" dirty="0">
                <a:solidFill>
                  <a:srgbClr val="000000"/>
                </a:solidFill>
                <a:latin typeface="Verdana"/>
              </a:rPr>
              <a:t>Temps court dans les parcelles: des </a:t>
            </a:r>
            <a:r>
              <a:rPr lang="fr-FR" sz="2200" dirty="0">
                <a:solidFill>
                  <a:srgbClr val="009900"/>
                </a:solidFill>
                <a:latin typeface="Verdana"/>
              </a:rPr>
              <a:t>temps de séjour &lt; 7 jours</a:t>
            </a:r>
            <a:r>
              <a:rPr lang="fr-FR" sz="2200" dirty="0">
                <a:solidFill>
                  <a:srgbClr val="000000"/>
                </a:solidFill>
                <a:latin typeface="Verdana"/>
              </a:rPr>
              <a:t>: au-delà consommation des jeunes repousses</a:t>
            </a:r>
          </a:p>
          <a:p>
            <a:endParaRPr lang="fr-FR" sz="2200" dirty="0">
              <a:solidFill>
                <a:srgbClr val="000000"/>
              </a:solidFill>
              <a:latin typeface="Verdana"/>
              <a:sym typeface="Wingdings" panose="05000000000000000000" pitchFamily="2" charset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2603337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57426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Repères pâturage tournant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39552" y="1196752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fr-FR" sz="2200" dirty="0">
                <a:solidFill>
                  <a:srgbClr val="008000"/>
                </a:solidFill>
                <a:latin typeface="Verdana"/>
              </a:rPr>
              <a:t>Maîtriser la hauteur entrée </a:t>
            </a:r>
            <a:r>
              <a:rPr lang="fr-FR" sz="2200" dirty="0">
                <a:solidFill>
                  <a:srgbClr val="000000"/>
                </a:solidFill>
                <a:latin typeface="Verdana"/>
              </a:rPr>
              <a:t>pour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000000"/>
                </a:solidFill>
                <a:latin typeface="Verdana"/>
              </a:rPr>
              <a:t>Une herbe plus facile à pâturer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000000"/>
                </a:solidFill>
                <a:latin typeface="Verdana"/>
              </a:rPr>
              <a:t>Une hauteur sortie favorable synonyme de bonne valorisation de la prairie</a:t>
            </a:r>
          </a:p>
          <a:p>
            <a:pPr lvl="1"/>
            <a:endParaRPr lang="fr-FR" sz="2200" dirty="0">
              <a:solidFill>
                <a:srgbClr val="000000"/>
              </a:solidFill>
              <a:latin typeface="Verdana"/>
            </a:endParaRPr>
          </a:p>
          <a:p>
            <a:pPr lvl="1"/>
            <a:r>
              <a:rPr lang="fr-FR" sz="2200" dirty="0">
                <a:solidFill>
                  <a:srgbClr val="000000"/>
                </a:solidFill>
                <a:latin typeface="Verdana"/>
              </a:rPr>
              <a:t>		</a:t>
            </a:r>
            <a:endParaRPr lang="fr-FR" sz="2200" dirty="0">
              <a:latin typeface="Verdana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2376" r="5816" b="4287"/>
          <a:stretch/>
        </p:blipFill>
        <p:spPr bwMode="auto">
          <a:xfrm>
            <a:off x="3449781" y="2722418"/>
            <a:ext cx="5008419" cy="33597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 rot="16200000">
            <a:off x="6950320" y="4298612"/>
            <a:ext cx="3312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+mn-lt"/>
              </a:rPr>
              <a:t>Source: R. </a:t>
            </a:r>
            <a:r>
              <a:rPr lang="fr-FR" sz="1200" i="1" dirty="0" err="1">
                <a:latin typeface="+mn-lt"/>
              </a:rPr>
              <a:t>Delagarde</a:t>
            </a:r>
            <a:r>
              <a:rPr lang="fr-FR" sz="1200" i="1" dirty="0">
                <a:latin typeface="+mn-lt"/>
              </a:rPr>
              <a:t> - L. </a:t>
            </a:r>
            <a:r>
              <a:rPr lang="fr-FR" sz="1200" i="1" dirty="0" err="1">
                <a:latin typeface="+mn-lt"/>
              </a:rPr>
              <a:t>Delaby</a:t>
            </a:r>
            <a:r>
              <a:rPr lang="fr-FR" sz="1200" i="1" dirty="0">
                <a:latin typeface="+mn-lt"/>
              </a:rPr>
              <a:t> INRA</a:t>
            </a:r>
          </a:p>
        </p:txBody>
      </p:sp>
    </p:spTree>
    <p:extLst>
      <p:ext uri="{BB962C8B-B14F-4D97-AF65-F5344CB8AC3E}">
        <p14:creationId xmlns:p14="http://schemas.microsoft.com/office/powerpoint/2010/main" val="1028114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2320" y="2325389"/>
            <a:ext cx="7886700" cy="994172"/>
          </a:xfrm>
        </p:spPr>
        <p:txBody>
          <a:bodyPr>
            <a:noAutofit/>
          </a:bodyPr>
          <a:lstStyle/>
          <a:p>
            <a:pPr marL="257175" indent="-257175" defTabSz="342900" eaLnBrk="1" fontAlgn="auto" hangingPunct="1">
              <a:spcBef>
                <a:spcPts val="750"/>
              </a:spcBef>
              <a:spcAft>
                <a:spcPts val="0"/>
              </a:spcAft>
              <a:defRPr/>
            </a:pPr>
            <a:r>
              <a:rPr lang="fr-FR" sz="1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  <a:t>Le niveau d’ingestion dépend de la hauteur d’herbe à disposition…</a:t>
            </a:r>
            <a:br>
              <a:rPr lang="fr-FR" sz="1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</a:br>
            <a:br>
              <a:rPr lang="fr-FR" sz="1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</a:br>
            <a: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  <a:t>Herbe à 13-15 cm = ingestion maximale en bovin (10-12 cm en ovin)</a:t>
            </a:r>
            <a:b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</a:br>
            <a:b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</a:br>
            <a: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  <a:t>Herbe à 8 cm = ingestion réduite de 25 %</a:t>
            </a:r>
            <a:b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</a:br>
            <a:b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</a:br>
            <a: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  <a:t>Herbe à 25 cm = ingestion réduite de 30 % </a:t>
            </a:r>
            <a:b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</a:br>
            <a: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  <a:t> </a:t>
            </a:r>
            <a:b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</a:br>
            <a: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  <a:t>(données en cm feuille tendue)</a:t>
            </a:r>
            <a:br>
              <a:rPr lang="fr-FR" sz="14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+mn-ea"/>
                <a:cs typeface="+mn-cs"/>
              </a:rPr>
            </a:br>
            <a:endParaRPr lang="fr-FR" sz="4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70" y="2339478"/>
            <a:ext cx="4354493" cy="312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475359" y="5690229"/>
            <a:ext cx="5526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+mj-lt"/>
              </a:rPr>
              <a:t>Source : projet LIFE – PTD // CAVEB, 2015-2016 – Poitou-Charentes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956C344-8E8B-56B8-673A-CC5BE0231A99}"/>
              </a:ext>
            </a:extLst>
          </p:cNvPr>
          <p:cNvSpPr txBox="1"/>
          <p:nvPr/>
        </p:nvSpPr>
        <p:spPr>
          <a:xfrm>
            <a:off x="831727" y="260648"/>
            <a:ext cx="741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REPERES HAUTEURS D’HERBE</a:t>
            </a:r>
          </a:p>
        </p:txBody>
      </p:sp>
    </p:spTree>
    <p:extLst>
      <p:ext uri="{BB962C8B-B14F-4D97-AF65-F5344CB8AC3E}">
        <p14:creationId xmlns:p14="http://schemas.microsoft.com/office/powerpoint/2010/main" val="12794371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51520" y="413792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</a:rPr>
              <a:t>La croissance de l’herbe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85" y="1480939"/>
            <a:ext cx="46767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71600" y="4149080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Croissance lente, phase de démarrage</a:t>
            </a:r>
          </a:p>
          <a:p>
            <a:pPr marL="342900" indent="-342900">
              <a:buAutoNum type="arabicPeriod"/>
            </a:pPr>
            <a:r>
              <a:rPr lang="fr-FR" dirty="0"/>
              <a:t>Croissance rapide, augmentation de la surface foliaire </a:t>
            </a:r>
          </a:p>
          <a:p>
            <a:pPr marL="342900" indent="-342900">
              <a:buAutoNum type="arabicPeriod"/>
            </a:pPr>
            <a:r>
              <a:rPr lang="fr-FR" dirty="0"/>
              <a:t>Croissance stabilisée</a:t>
            </a:r>
          </a:p>
        </p:txBody>
      </p:sp>
      <p:sp>
        <p:nvSpPr>
          <p:cNvPr id="4" name="Flèche vers le bas 3"/>
          <p:cNvSpPr/>
          <p:nvPr/>
        </p:nvSpPr>
        <p:spPr>
          <a:xfrm>
            <a:off x="3923928" y="5072410"/>
            <a:ext cx="792088" cy="444822"/>
          </a:xfrm>
          <a:prstGeom prst="downArrow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771800" y="5589240"/>
            <a:ext cx="3168352" cy="49244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600" dirty="0">
                <a:solidFill>
                  <a:srgbClr val="0000FF"/>
                </a:solidFill>
              </a:rPr>
              <a:t>Temps de retour</a:t>
            </a:r>
          </a:p>
        </p:txBody>
      </p:sp>
    </p:spTree>
    <p:extLst>
      <p:ext uri="{BB962C8B-B14F-4D97-AF65-F5344CB8AC3E}">
        <p14:creationId xmlns:p14="http://schemas.microsoft.com/office/powerpoint/2010/main" val="353235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75856" y="44624"/>
            <a:ext cx="3168352" cy="1470025"/>
          </a:xfrm>
        </p:spPr>
        <p:txBody>
          <a:bodyPr/>
          <a:lstStyle/>
          <a:p>
            <a:r>
              <a:rPr lang="fr-FR" dirty="0"/>
              <a:t>Les objectifs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95536" y="2276872"/>
            <a:ext cx="6400800" cy="3672408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fr-FR" sz="2000" dirty="0"/>
              <a:t>Se donner des repères de conduite des prairies pour une meilleure valorisation des prairies:  pâturage, stocks</a:t>
            </a:r>
          </a:p>
          <a:p>
            <a:pPr marL="285750" indent="-285750" algn="l">
              <a:buFontTx/>
              <a:buChar char="-"/>
            </a:pPr>
            <a:endParaRPr lang="fr-FR" sz="2000" dirty="0"/>
          </a:p>
          <a:p>
            <a:pPr marL="285750" indent="-285750" algn="l">
              <a:buFontTx/>
              <a:buChar char="-"/>
            </a:pPr>
            <a:r>
              <a:rPr lang="fr-FR" sz="2000" dirty="0"/>
              <a:t>Comment diversifier ses prairies pour un système plus robuste: les espèces à implanter sur son exploitation</a:t>
            </a:r>
          </a:p>
          <a:p>
            <a:pPr marL="285750" indent="-285750" algn="l">
              <a:buFontTx/>
              <a:buChar char="-"/>
            </a:pPr>
            <a:endParaRPr lang="fr-FR" sz="2000" dirty="0"/>
          </a:p>
          <a:p>
            <a:pPr marL="285750" indent="-285750" algn="l">
              <a:buFontTx/>
              <a:buChar char="-"/>
            </a:pPr>
            <a:r>
              <a:rPr lang="fr-FR" sz="2000" dirty="0"/>
              <a:t>Décider des interventions d’entretien à effectuer</a:t>
            </a:r>
          </a:p>
          <a:p>
            <a:pPr algn="l"/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2051720" y="1243110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solidFill>
                  <a:srgbClr val="C00000"/>
                </a:solidFill>
                <a:latin typeface="+mn-lt"/>
              </a:rPr>
              <a:t>Mieux valoriser le potentiel productif et alimentaire des prairies</a:t>
            </a:r>
          </a:p>
        </p:txBody>
      </p:sp>
    </p:spTree>
    <p:extLst>
      <p:ext uri="{BB962C8B-B14F-4D97-AF65-F5344CB8AC3E}">
        <p14:creationId xmlns:p14="http://schemas.microsoft.com/office/powerpoint/2010/main" val="3408771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51520" y="413792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</a:rPr>
              <a:t>Le temps de retour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11560" y="1340768"/>
            <a:ext cx="8064896" cy="923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= l’intervalle entre deux exploitations successives de la 	même parcelle</a:t>
            </a:r>
          </a:p>
          <a:p>
            <a:r>
              <a:rPr lang="fr-FR" b="1" dirty="0"/>
              <a:t>= temps de repousse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576" y="2564904"/>
            <a:ext cx="1584176" cy="12961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Paddock n°1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339752" y="288981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Pâturé les 2 et 3 mars puis</a:t>
            </a:r>
          </a:p>
          <a:p>
            <a:r>
              <a:rPr lang="fr-FR" dirty="0"/>
              <a:t>Pâturé les 29 et 30 mars</a:t>
            </a:r>
          </a:p>
        </p:txBody>
      </p:sp>
      <p:sp>
        <p:nvSpPr>
          <p:cNvPr id="9" name="Flèche droite 8"/>
          <p:cNvSpPr/>
          <p:nvPr/>
        </p:nvSpPr>
        <p:spPr>
          <a:xfrm>
            <a:off x="5436096" y="3032956"/>
            <a:ext cx="720080" cy="360040"/>
          </a:xfrm>
          <a:prstGeom prst="rightArrow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6300192" y="2780928"/>
            <a:ext cx="2304256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Du 4 au 28 mars </a:t>
            </a:r>
          </a:p>
          <a:p>
            <a:pPr algn="ctr"/>
            <a:r>
              <a:rPr lang="fr-FR" dirty="0"/>
              <a:t>= 24 jours de repousse</a:t>
            </a:r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690649"/>
              </p:ext>
            </p:extLst>
          </p:nvPr>
        </p:nvGraphicFramePr>
        <p:xfrm>
          <a:off x="395538" y="4581128"/>
          <a:ext cx="828091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1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Mars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Avril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Mai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Juin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Juill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Août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Sept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Oct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Nov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Connecteur droit avec flèche 16"/>
          <p:cNvCxnSpPr/>
          <p:nvPr/>
        </p:nvCxnSpPr>
        <p:spPr>
          <a:xfrm>
            <a:off x="467544" y="5517232"/>
            <a:ext cx="108012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67544" y="566124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 à 40 j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547664" y="5517232"/>
            <a:ext cx="2520280" cy="8384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195736" y="566124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21 à 30 j</a:t>
            </a: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4139952" y="5522334"/>
            <a:ext cx="187220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4499992" y="566450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35 à 60 j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6012160" y="5517232"/>
            <a:ext cx="2468960" cy="8384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6660232" y="56696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 à 40 j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323528" y="41397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Exemple Prairie RGA+TB</a:t>
            </a:r>
          </a:p>
        </p:txBody>
      </p:sp>
    </p:spTree>
    <p:extLst>
      <p:ext uri="{BB962C8B-B14F-4D97-AF65-F5344CB8AC3E}">
        <p14:creationId xmlns:p14="http://schemas.microsoft.com/office/powerpoint/2010/main" val="1800466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48464" cy="54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 rot="20870270">
            <a:off x="1230013" y="2515329"/>
            <a:ext cx="2289688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fr-FR" sz="1200" dirty="0"/>
              <a:t>5 ares / chèvre prairie pâturée</a:t>
            </a:r>
          </a:p>
          <a:p>
            <a:r>
              <a:rPr lang="fr-FR" sz="1200" dirty="0"/>
              <a:t>Quantité herbe offerte: </a:t>
            </a:r>
          </a:p>
          <a:p>
            <a:r>
              <a:rPr lang="fr-FR" sz="1200" dirty="0"/>
              <a:t>2,5 kg MS/jour </a:t>
            </a:r>
            <a:r>
              <a:rPr lang="fr-FR" sz="1200" dirty="0">
                <a:sym typeface="Wingdings" panose="05000000000000000000" pitchFamily="2" charset="2"/>
              </a:rPr>
              <a:t> 10 à 20 m²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472505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15616" y="2264678"/>
            <a:ext cx="72328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4000" b="1" dirty="0">
                <a:solidFill>
                  <a:srgbClr val="009139"/>
                </a:solidFill>
                <a:latin typeface="Verdana" pitchFamily="34" charset="0"/>
              </a:rPr>
              <a:t>Gestion du pâturage</a:t>
            </a:r>
          </a:p>
        </p:txBody>
      </p:sp>
    </p:spTree>
    <p:extLst>
      <p:ext uri="{BB962C8B-B14F-4D97-AF65-F5344CB8AC3E}">
        <p14:creationId xmlns:p14="http://schemas.microsoft.com/office/powerpoint/2010/main" val="2675188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395288" y="85725"/>
            <a:ext cx="6359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Des outils pour gérer l’herbe…</a:t>
            </a:r>
          </a:p>
        </p:txBody>
      </p:sp>
      <p:sp>
        <p:nvSpPr>
          <p:cNvPr id="3" name="Text Box 24"/>
          <p:cNvSpPr txBox="1">
            <a:spLocks noChangeArrowheads="1"/>
          </p:cNvSpPr>
          <p:nvPr/>
        </p:nvSpPr>
        <p:spPr bwMode="auto">
          <a:xfrm>
            <a:off x="755650" y="692150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400" dirty="0">
                <a:solidFill>
                  <a:srgbClr val="3333CC"/>
                </a:solidFill>
                <a:latin typeface="Verdana" pitchFamily="34" charset="0"/>
              </a:rPr>
              <a:t>L’</a:t>
            </a:r>
            <a:r>
              <a:rPr lang="fr-FR" sz="2400" dirty="0" err="1">
                <a:solidFill>
                  <a:srgbClr val="3333CC"/>
                </a:solidFill>
                <a:latin typeface="Verdana" pitchFamily="34" charset="0"/>
              </a:rPr>
              <a:t>herbomètre</a:t>
            </a:r>
            <a:endParaRPr lang="fr-FR" sz="2400" dirty="0">
              <a:solidFill>
                <a:srgbClr val="3333CC"/>
              </a:solidFill>
              <a:latin typeface="Verdana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135" y="1700808"/>
            <a:ext cx="2668772" cy="39311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23928" y="1844824"/>
            <a:ext cx="504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r>
              <a:rPr lang="fr-FR" dirty="0">
                <a:latin typeface="+mn-lt"/>
              </a:rPr>
              <a:t>Permet de contrôler les </a:t>
            </a:r>
            <a:r>
              <a:rPr lang="fr-FR" b="1" dirty="0">
                <a:solidFill>
                  <a:srgbClr val="009900"/>
                </a:solidFill>
                <a:latin typeface="+mn-lt"/>
              </a:rPr>
              <a:t>hauteurs Entrée et sortie</a:t>
            </a:r>
            <a:r>
              <a:rPr lang="fr-FR" dirty="0">
                <a:latin typeface="+mn-lt"/>
              </a:rPr>
              <a:t> </a:t>
            </a:r>
            <a:r>
              <a:rPr lang="fr-FR" dirty="0">
                <a:latin typeface="+mn-lt"/>
                <a:sym typeface="Wingdings" pitchFamily="2" charset="2"/>
              </a:rPr>
              <a:t> sévérité du pâturage</a:t>
            </a: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endParaRPr lang="fr-FR" dirty="0">
              <a:latin typeface="+mn-lt"/>
              <a:sym typeface="Wingdings" pitchFamily="2" charset="2"/>
            </a:endParaRP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r>
              <a:rPr lang="fr-FR" dirty="0">
                <a:latin typeface="+mn-lt"/>
                <a:sym typeface="Wingdings" pitchFamily="2" charset="2"/>
              </a:rPr>
              <a:t>Calcul des </a:t>
            </a:r>
            <a:r>
              <a:rPr lang="fr-FR" b="1" dirty="0">
                <a:solidFill>
                  <a:srgbClr val="009900"/>
                </a:solidFill>
                <a:latin typeface="+mn-lt"/>
                <a:sym typeface="Wingdings" pitchFamily="2" charset="2"/>
              </a:rPr>
              <a:t>jours d’avance  au pâturage</a:t>
            </a: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endParaRPr lang="fr-FR" b="1" dirty="0">
              <a:solidFill>
                <a:srgbClr val="009900"/>
              </a:solidFill>
              <a:latin typeface="+mn-lt"/>
              <a:sym typeface="Wingdings" pitchFamily="2" charset="2"/>
            </a:endParaRP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r>
              <a:rPr lang="fr-FR" dirty="0">
                <a:latin typeface="+mn-lt"/>
                <a:sym typeface="Wingdings" pitchFamily="2" charset="2"/>
              </a:rPr>
              <a:t>Apprécier </a:t>
            </a:r>
            <a:r>
              <a:rPr lang="fr-FR" b="1" dirty="0">
                <a:solidFill>
                  <a:srgbClr val="009900"/>
                </a:solidFill>
                <a:latin typeface="+mn-lt"/>
                <a:sym typeface="Wingdings" pitchFamily="2" charset="2"/>
              </a:rPr>
              <a:t>la croissance hebdomadaire </a:t>
            </a:r>
            <a:r>
              <a:rPr lang="fr-FR" dirty="0">
                <a:latin typeface="+mn-lt"/>
                <a:sym typeface="Wingdings" pitchFamily="2" charset="2"/>
              </a:rPr>
              <a:t>de l’herbe</a:t>
            </a:r>
            <a:r>
              <a:rPr lang="fr-FR" dirty="0">
                <a:latin typeface="+mn-lt"/>
              </a:rPr>
              <a:t> </a:t>
            </a: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endParaRPr lang="fr-FR" dirty="0"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+mn-lt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8706440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395288" y="323945"/>
            <a:ext cx="67489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Des repères de hauteur d’herbe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94410"/>
            <a:ext cx="2100200" cy="31503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94410"/>
            <a:ext cx="2088232" cy="31323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594410"/>
            <a:ext cx="2088232" cy="313234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55576" y="479715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Talon 5 cm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563888" y="472514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Cheville à </a:t>
            </a:r>
            <a:r>
              <a:rPr lang="fr-FR" dirty="0" err="1"/>
              <a:t>Mi-botte</a:t>
            </a:r>
            <a:r>
              <a:rPr lang="fr-FR" dirty="0"/>
              <a:t> 8-12 cm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372200" y="479715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&gt; </a:t>
            </a:r>
            <a:r>
              <a:rPr lang="fr-FR" dirty="0" err="1"/>
              <a:t>mi-botte</a:t>
            </a:r>
            <a:r>
              <a:rPr lang="fr-FR" dirty="0"/>
              <a:t> 15 cm</a:t>
            </a:r>
          </a:p>
        </p:txBody>
      </p:sp>
      <p:cxnSp>
        <p:nvCxnSpPr>
          <p:cNvPr id="10" name="Connecteur droit avec flèche 9"/>
          <p:cNvCxnSpPr>
            <a:stCxn id="6" idx="2"/>
          </p:cNvCxnSpPr>
          <p:nvPr/>
        </p:nvCxnSpPr>
        <p:spPr>
          <a:xfrm>
            <a:off x="1799692" y="5166484"/>
            <a:ext cx="0" cy="24042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608004" y="5373216"/>
            <a:ext cx="0" cy="24042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452320" y="5301208"/>
            <a:ext cx="0" cy="24042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971600" y="5583113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Sortie parcelle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707904" y="566124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Entrée parcelle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6444208" y="5589240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Débrayage fauche</a:t>
            </a:r>
          </a:p>
        </p:txBody>
      </p:sp>
    </p:spTree>
    <p:extLst>
      <p:ext uri="{BB962C8B-B14F-4D97-AF65-F5344CB8AC3E}">
        <p14:creationId xmlns:p14="http://schemas.microsoft.com/office/powerpoint/2010/main" val="1138069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9"/>
          <p:cNvSpPr txBox="1">
            <a:spLocks noChangeArrowheads="1"/>
          </p:cNvSpPr>
          <p:nvPr/>
        </p:nvSpPr>
        <p:spPr bwMode="auto">
          <a:xfrm>
            <a:off x="2940050" y="1784350"/>
            <a:ext cx="316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fr-FR" sz="1800">
              <a:latin typeface="Verdana" pitchFamily="34" charset="0"/>
            </a:endParaRPr>
          </a:p>
        </p:txBody>
      </p:sp>
      <p:sp>
        <p:nvSpPr>
          <p:cNvPr id="22531" name="Text Box 20"/>
          <p:cNvSpPr txBox="1">
            <a:spLocks noChangeArrowheads="1"/>
          </p:cNvSpPr>
          <p:nvPr/>
        </p:nvSpPr>
        <p:spPr bwMode="auto">
          <a:xfrm>
            <a:off x="900113" y="1484313"/>
            <a:ext cx="787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fr-FR" b="1">
              <a:latin typeface="Verdana" pitchFamily="34" charset="0"/>
            </a:endParaRPr>
          </a:p>
          <a:p>
            <a:pPr algn="l" eaLnBrk="1" hangingPunct="1">
              <a:spcBef>
                <a:spcPct val="50000"/>
              </a:spcBef>
            </a:pPr>
            <a:endParaRPr lang="fr-FR" sz="2000" b="1">
              <a:solidFill>
                <a:srgbClr val="008000"/>
              </a:solidFill>
              <a:latin typeface="Verdana" pitchFamily="34" charset="0"/>
              <a:sym typeface="Wingdings" pitchFamily="2" charset="2"/>
            </a:endParaRPr>
          </a:p>
        </p:txBody>
      </p:sp>
      <p:sp>
        <p:nvSpPr>
          <p:cNvPr id="22532" name="Text Box 22"/>
          <p:cNvSpPr txBox="1">
            <a:spLocks noChangeArrowheads="1"/>
          </p:cNvSpPr>
          <p:nvPr/>
        </p:nvSpPr>
        <p:spPr bwMode="auto">
          <a:xfrm>
            <a:off x="395288" y="85725"/>
            <a:ext cx="6359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Des outils pour gérer l’herbe…</a:t>
            </a:r>
          </a:p>
        </p:txBody>
      </p:sp>
      <p:sp>
        <p:nvSpPr>
          <p:cNvPr id="22533" name="Text Box 24"/>
          <p:cNvSpPr txBox="1">
            <a:spLocks noChangeArrowheads="1"/>
          </p:cNvSpPr>
          <p:nvPr/>
        </p:nvSpPr>
        <p:spPr bwMode="auto">
          <a:xfrm>
            <a:off x="755650" y="692150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400">
                <a:solidFill>
                  <a:srgbClr val="3333CC"/>
                </a:solidFill>
                <a:latin typeface="Verdana" pitchFamily="34" charset="0"/>
              </a:rPr>
              <a:t>Ajuster sa conduite à la pousse de l’herbe</a:t>
            </a:r>
          </a:p>
        </p:txBody>
      </p:sp>
      <p:sp>
        <p:nvSpPr>
          <p:cNvPr id="22534" name="Text Box 26"/>
          <p:cNvSpPr txBox="1">
            <a:spLocks noChangeArrowheads="1"/>
          </p:cNvSpPr>
          <p:nvPr/>
        </p:nvSpPr>
        <p:spPr bwMode="auto">
          <a:xfrm>
            <a:off x="3708400" y="1847850"/>
            <a:ext cx="20732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5400" i="1">
                <a:solidFill>
                  <a:schemeClr val="accent2"/>
                </a:solidFill>
                <a:latin typeface="Verdana" pitchFamily="34" charset="0"/>
                <a:sym typeface="Wingdings" pitchFamily="2" charset="2"/>
              </a:rPr>
              <a:t>  </a:t>
            </a:r>
            <a:endParaRPr lang="fr-FR" sz="2400" i="1">
              <a:latin typeface="Verdana" pitchFamily="34" charset="0"/>
            </a:endParaRPr>
          </a:p>
        </p:txBody>
      </p:sp>
      <p:sp>
        <p:nvSpPr>
          <p:cNvPr id="22535" name="Text Box 28"/>
          <p:cNvSpPr txBox="1">
            <a:spLocks noChangeArrowheads="1"/>
          </p:cNvSpPr>
          <p:nvPr/>
        </p:nvSpPr>
        <p:spPr bwMode="auto">
          <a:xfrm>
            <a:off x="220663" y="1989138"/>
            <a:ext cx="3589337" cy="1019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/>
            <a:r>
              <a:rPr lang="fr-FR" sz="2000" i="1">
                <a:latin typeface="Verdana" pitchFamily="34" charset="0"/>
              </a:rPr>
              <a:t>Une donnée instantanée : </a:t>
            </a:r>
          </a:p>
          <a:p>
            <a:pPr algn="ctr"/>
            <a:r>
              <a:rPr lang="fr-FR" sz="2000" i="1">
                <a:latin typeface="Verdana" pitchFamily="34" charset="0"/>
              </a:rPr>
              <a:t>la pousse de l’herbe</a:t>
            </a:r>
          </a:p>
          <a:p>
            <a:pPr algn="ctr"/>
            <a:r>
              <a:rPr lang="fr-FR" sz="2000" i="1">
                <a:latin typeface="Verdana" pitchFamily="34" charset="0"/>
              </a:rPr>
              <a:t>« </a:t>
            </a:r>
            <a:r>
              <a:rPr lang="fr-FR" sz="2000" i="1">
                <a:solidFill>
                  <a:srgbClr val="CC3300"/>
                </a:solidFill>
                <a:latin typeface="Verdana" pitchFamily="34" charset="0"/>
              </a:rPr>
              <a:t>l’offre fourragère</a:t>
            </a:r>
            <a:r>
              <a:rPr lang="fr-FR" sz="2000" i="1">
                <a:latin typeface="Verdana" pitchFamily="34" charset="0"/>
              </a:rPr>
              <a:t> »</a:t>
            </a:r>
          </a:p>
        </p:txBody>
      </p:sp>
      <p:sp>
        <p:nvSpPr>
          <p:cNvPr id="22536" name="Text Box 33"/>
          <p:cNvSpPr txBox="1">
            <a:spLocks noChangeArrowheads="1"/>
          </p:cNvSpPr>
          <p:nvPr/>
        </p:nvSpPr>
        <p:spPr bwMode="auto">
          <a:xfrm>
            <a:off x="1331913" y="1341438"/>
            <a:ext cx="715645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2400" i="1">
                <a:latin typeface="Verdana" pitchFamily="34" charset="0"/>
              </a:rPr>
              <a:t>A la recherche de l ’équilibre et de la sécurité</a:t>
            </a:r>
          </a:p>
        </p:txBody>
      </p:sp>
      <p:sp>
        <p:nvSpPr>
          <p:cNvPr id="22537" name="Text Box 34"/>
          <p:cNvSpPr txBox="1">
            <a:spLocks noChangeArrowheads="1"/>
          </p:cNvSpPr>
          <p:nvPr/>
        </p:nvSpPr>
        <p:spPr bwMode="auto">
          <a:xfrm>
            <a:off x="5616575" y="1989138"/>
            <a:ext cx="3419475" cy="1019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000" i="1">
                <a:latin typeface="Verdana" pitchFamily="34" charset="0"/>
              </a:rPr>
              <a:t>Le stock d’herbe disponible (SHD) «  </a:t>
            </a:r>
            <a:r>
              <a:rPr lang="fr-FR" sz="2000" i="1">
                <a:solidFill>
                  <a:srgbClr val="CC0000"/>
                </a:solidFill>
                <a:latin typeface="Verdana" pitchFamily="34" charset="0"/>
              </a:rPr>
              <a:t>la trésorerie</a:t>
            </a:r>
            <a:r>
              <a:rPr lang="fr-FR" sz="2000" i="1">
                <a:latin typeface="Verdana" pitchFamily="34" charset="0"/>
              </a:rPr>
              <a:t> »</a:t>
            </a:r>
          </a:p>
        </p:txBody>
      </p:sp>
      <p:sp>
        <p:nvSpPr>
          <p:cNvPr id="22538" name="Text Box 38"/>
          <p:cNvSpPr txBox="1">
            <a:spLocks noChangeArrowheads="1"/>
          </p:cNvSpPr>
          <p:nvPr/>
        </p:nvSpPr>
        <p:spPr bwMode="auto">
          <a:xfrm>
            <a:off x="5435600" y="3213100"/>
            <a:ext cx="3600450" cy="21637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  <a:latin typeface="Verdana" pitchFamily="34" charset="0"/>
              </a:rPr>
              <a:t>Le SHD = un outil</a:t>
            </a:r>
            <a:r>
              <a:rPr lang="fr-FR" sz="2000">
                <a:latin typeface="Verdana" pitchFamily="34" charset="0"/>
              </a:rPr>
              <a:t>: </a:t>
            </a:r>
          </a:p>
          <a:p>
            <a:pPr algn="l">
              <a:spcBef>
                <a:spcPct val="50000"/>
              </a:spcBef>
            </a:pPr>
            <a:r>
              <a:rPr lang="fr-FR" sz="1800">
                <a:latin typeface="Verdana" pitchFamily="34" charset="0"/>
              </a:rPr>
              <a:t>Quand fermer le silo? Quelle surface faucher?</a:t>
            </a:r>
          </a:p>
          <a:p>
            <a:pPr algn="l"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  <a:latin typeface="Verdana" pitchFamily="34" charset="0"/>
              </a:rPr>
              <a:t>Viser au printemps 10 à 15 jours d’avance au pâturage (RGA-TB)</a:t>
            </a:r>
          </a:p>
        </p:txBody>
      </p:sp>
      <p:grpSp>
        <p:nvGrpSpPr>
          <p:cNvPr id="22539" name="Group 44"/>
          <p:cNvGrpSpPr>
            <a:grpSpLocks/>
          </p:cNvGrpSpPr>
          <p:nvPr/>
        </p:nvGrpSpPr>
        <p:grpSpPr bwMode="auto">
          <a:xfrm>
            <a:off x="179388" y="3213100"/>
            <a:ext cx="4752975" cy="1150938"/>
            <a:chOff x="295" y="2115"/>
            <a:chExt cx="2812" cy="725"/>
          </a:xfrm>
        </p:grpSpPr>
        <p:sp>
          <p:nvSpPr>
            <p:cNvPr id="22544" name="Text Box 35"/>
            <p:cNvSpPr txBox="1">
              <a:spLocks noChangeArrowheads="1"/>
            </p:cNvSpPr>
            <p:nvPr/>
          </p:nvSpPr>
          <p:spPr bwMode="auto">
            <a:xfrm>
              <a:off x="295" y="2115"/>
              <a:ext cx="281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fr-FR" sz="2000">
                  <a:latin typeface="Verdana" pitchFamily="34" charset="0"/>
                </a:rPr>
                <a:t>Un réseau de suivi de la pousse de l’herbe en Mayenne</a:t>
              </a:r>
            </a:p>
          </p:txBody>
        </p:sp>
        <p:sp>
          <p:nvSpPr>
            <p:cNvPr id="22545" name="Text Box 36"/>
            <p:cNvSpPr txBox="1">
              <a:spLocks noChangeArrowheads="1"/>
            </p:cNvSpPr>
            <p:nvPr/>
          </p:nvSpPr>
          <p:spPr bwMode="auto">
            <a:xfrm>
              <a:off x="521" y="2568"/>
              <a:ext cx="25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fr-FR" sz="2000">
                  <a:solidFill>
                    <a:srgbClr val="009900"/>
                  </a:solidFill>
                  <a:latin typeface="Verdana" pitchFamily="34" charset="0"/>
                </a:rPr>
                <a:t>Des références hebdomadaires</a:t>
              </a:r>
            </a:p>
          </p:txBody>
        </p:sp>
        <p:sp>
          <p:nvSpPr>
            <p:cNvPr id="22546" name="AutoShape 37"/>
            <p:cNvSpPr>
              <a:spLocks noChangeArrowheads="1"/>
            </p:cNvSpPr>
            <p:nvPr/>
          </p:nvSpPr>
          <p:spPr bwMode="auto">
            <a:xfrm>
              <a:off x="385" y="2432"/>
              <a:ext cx="226" cy="363"/>
            </a:xfrm>
            <a:prstGeom prst="curvedRightArrow">
              <a:avLst>
                <a:gd name="adj1" fmla="val 32124"/>
                <a:gd name="adj2" fmla="val 64248"/>
                <a:gd name="adj3" fmla="val 33333"/>
              </a:avLst>
            </a:prstGeom>
            <a:noFill/>
            <a:ln w="127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547" name="Rectangle 40"/>
            <p:cNvSpPr>
              <a:spLocks noChangeArrowheads="1"/>
            </p:cNvSpPr>
            <p:nvPr/>
          </p:nvSpPr>
          <p:spPr bwMode="auto">
            <a:xfrm>
              <a:off x="340" y="2115"/>
              <a:ext cx="2767" cy="7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22540" name="Text Box 45"/>
          <p:cNvSpPr txBox="1">
            <a:spLocks noChangeArrowheads="1"/>
          </p:cNvSpPr>
          <p:nvPr/>
        </p:nvSpPr>
        <p:spPr bwMode="auto">
          <a:xfrm>
            <a:off x="250825" y="4437063"/>
            <a:ext cx="4824413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sz="1600" i="1">
                <a:solidFill>
                  <a:srgbClr val="FF3300"/>
                </a:solidFill>
                <a:latin typeface="Verdana" pitchFamily="34" charset="0"/>
              </a:rPr>
              <a:t>Ex: 40 ares d’herbe/VL – 55 kg MS/ha/jour</a:t>
            </a:r>
          </a:p>
          <a:p>
            <a:pPr algn="l">
              <a:spcBef>
                <a:spcPct val="50000"/>
              </a:spcBef>
            </a:pPr>
            <a:r>
              <a:rPr lang="fr-FR" sz="1600" i="1">
                <a:solidFill>
                  <a:srgbClr val="FF3300"/>
                </a:solidFill>
                <a:latin typeface="Verdana" pitchFamily="34" charset="0"/>
              </a:rPr>
              <a:t>Croissance par vache = 22 kg MS/VL/jour</a:t>
            </a:r>
          </a:p>
        </p:txBody>
      </p:sp>
      <p:sp>
        <p:nvSpPr>
          <p:cNvPr id="22541" name="AutoShape 46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2051050" y="5373688"/>
            <a:ext cx="576263" cy="431800"/>
          </a:xfrm>
          <a:prstGeom prst="actionButtonInformation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2542" name="AutoShape 47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877050" y="5516563"/>
            <a:ext cx="647700" cy="576262"/>
          </a:xfrm>
          <a:prstGeom prst="actionButtonHelp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+mn-lt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3492659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33CC"/>
                </a:solidFill>
              </a:rPr>
              <a:t>La croissance de l’herbe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67544" y="1556792"/>
            <a:ext cx="74888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Valorisation des mesures herbomètre:</a:t>
            </a: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</a:rPr>
              <a:t>Avec 20 ares/VL, 60 VL :</a:t>
            </a:r>
          </a:p>
          <a:p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</a:rPr>
              <a:t>Offre en herbe = 0,20 x 50 = 10 kg MS/VL/j</a:t>
            </a:r>
          </a:p>
          <a:p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  <a:sym typeface="Wingdings" panose="05000000000000000000" pitchFamily="2" charset="2"/>
              </a:rPr>
              <a:t> l’herbe peut couvrir 60 % de la ration</a:t>
            </a:r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051175"/>
              </p:ext>
            </p:extLst>
          </p:nvPr>
        </p:nvGraphicFramePr>
        <p:xfrm>
          <a:off x="467544" y="2204864"/>
          <a:ext cx="8064896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Date mesure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Hauteur mesurée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Ecart hauteur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Densité herbe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Croissance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27/03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 cm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1,5 cm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245</a:t>
                      </a:r>
                    </a:p>
                    <a:p>
                      <a:pPr algn="ctr"/>
                      <a:r>
                        <a:rPr lang="fr-FR" dirty="0"/>
                        <a:t>kg MS/cm/ha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(1,5 x 245)/7 j</a:t>
                      </a:r>
                    </a:p>
                    <a:p>
                      <a:pPr algn="ctr"/>
                      <a:r>
                        <a:rPr lang="fr-FR" dirty="0"/>
                        <a:t>= 50 kg MS/ha/j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04/04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7,5 cm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588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33CC"/>
                </a:solidFill>
              </a:rPr>
              <a:t>La croissance de l’herbe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39552" y="1556792"/>
            <a:ext cx="7488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Valorisation des mesures herbomètre:</a:t>
            </a: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</a:rPr>
              <a:t>Avec 40 ares/couple </a:t>
            </a:r>
            <a:r>
              <a:rPr lang="fr-FR" b="1" dirty="0" err="1">
                <a:latin typeface="+mj-lt"/>
              </a:rPr>
              <a:t>mère+veau</a:t>
            </a:r>
            <a:r>
              <a:rPr lang="fr-FR" b="1" dirty="0">
                <a:latin typeface="+mj-lt"/>
              </a:rPr>
              <a:t>:</a:t>
            </a:r>
          </a:p>
          <a:p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</a:rPr>
              <a:t>Offre en herbe = 0,40 x 60 = 24 kg MS/j/couple</a:t>
            </a:r>
          </a:p>
          <a:p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  <a:sym typeface="Wingdings" panose="05000000000000000000" pitchFamily="2" charset="2"/>
              </a:rPr>
              <a:t> l’herbe pousse plus vite que la consommation journalière (entre 15 et 22 kg MS/j)</a:t>
            </a:r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73718"/>
              </p:ext>
            </p:extLst>
          </p:nvPr>
        </p:nvGraphicFramePr>
        <p:xfrm>
          <a:off x="467544" y="2204864"/>
          <a:ext cx="8064896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Date mesure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Hauteur mesurée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Ecart hauteur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Densité herbe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Croissance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25/03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 cm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1,7 cm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245</a:t>
                      </a:r>
                    </a:p>
                    <a:p>
                      <a:pPr algn="ctr"/>
                      <a:r>
                        <a:rPr lang="fr-FR" dirty="0"/>
                        <a:t>kg MS/cm/ha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(1,7 x 245)/7 j</a:t>
                      </a:r>
                    </a:p>
                    <a:p>
                      <a:pPr algn="ctr"/>
                      <a:r>
                        <a:rPr lang="fr-FR" dirty="0"/>
                        <a:t>= 60 kg MS/ha/j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01/04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11,7 cm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5106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33CC"/>
                </a:solidFill>
              </a:rPr>
              <a:t>La croissance de l’herbe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67544" y="1412776"/>
            <a:ext cx="7488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Valorisation des mesures herbomètre:</a:t>
            </a: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</a:rPr>
              <a:t>Avec 20 ares/VL, 60 VL :</a:t>
            </a:r>
          </a:p>
          <a:p>
            <a:r>
              <a:rPr lang="fr-FR" b="1" dirty="0">
                <a:latin typeface="+mj-lt"/>
              </a:rPr>
              <a:t>Offre en herbe = 0,20 x 90 = 18 kg MS/VL/j</a:t>
            </a:r>
          </a:p>
          <a:p>
            <a:endParaRPr lang="fr-FR" b="1" dirty="0">
              <a:latin typeface="+mj-lt"/>
            </a:endParaRPr>
          </a:p>
          <a:p>
            <a:pPr marL="285750" indent="-285750">
              <a:buFont typeface="Wingdings"/>
              <a:buChar char="à"/>
            </a:pPr>
            <a:r>
              <a:rPr lang="fr-FR" b="1" dirty="0">
                <a:latin typeface="+mj-lt"/>
                <a:sym typeface="Wingdings" panose="05000000000000000000" pitchFamily="2" charset="2"/>
              </a:rPr>
              <a:t>La pousse de l’herbe couvre les besoins</a:t>
            </a:r>
          </a:p>
          <a:p>
            <a:pPr marL="285750" indent="-285750">
              <a:buFont typeface="Wingdings"/>
              <a:buChar char="à"/>
            </a:pPr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</a:rPr>
              <a:t>Si 4 kg MS maïs dans la ration:</a:t>
            </a:r>
          </a:p>
          <a:p>
            <a:r>
              <a:rPr lang="fr-FR" b="1" dirty="0">
                <a:latin typeface="+mj-lt"/>
              </a:rPr>
              <a:t>Besoins troupeau: 60 VL x 13 kg MS/j = 780 kg MS/j</a:t>
            </a:r>
          </a:p>
          <a:p>
            <a:r>
              <a:rPr lang="fr-FR" b="1" dirty="0">
                <a:latin typeface="+mj-lt"/>
              </a:rPr>
              <a:t>Offerts par 8,70 ha </a:t>
            </a:r>
            <a:r>
              <a:rPr lang="fr-FR" b="1" dirty="0">
                <a:latin typeface="+mj-lt"/>
                <a:sym typeface="Wingdings" panose="05000000000000000000" pitchFamily="2" charset="2"/>
              </a:rPr>
              <a:t> environ 2,5 ha à faucher</a:t>
            </a:r>
            <a:endParaRPr lang="fr-FR" b="1" dirty="0">
              <a:latin typeface="+mj-lt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59839"/>
              </p:ext>
            </p:extLst>
          </p:nvPr>
        </p:nvGraphicFramePr>
        <p:xfrm>
          <a:off x="467544" y="1916832"/>
          <a:ext cx="8064896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Date mesure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Hauteur mesurée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Ecart hauteur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Densité herbe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Croissance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27/03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 cm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2,5 cm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245</a:t>
                      </a:r>
                    </a:p>
                    <a:p>
                      <a:pPr algn="ctr"/>
                      <a:r>
                        <a:rPr lang="fr-FR" dirty="0"/>
                        <a:t>kg MS/cm/ha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(2,5 x 245)/7 j</a:t>
                      </a:r>
                    </a:p>
                    <a:p>
                      <a:pPr algn="ctr"/>
                      <a:r>
                        <a:rPr lang="fr-FR" dirty="0"/>
                        <a:t>= 90 kg MS/ha/j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04/04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9,5 cm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538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229600" cy="1143000"/>
          </a:xfrm>
        </p:spPr>
        <p:txBody>
          <a:bodyPr/>
          <a:lstStyle/>
          <a:p>
            <a:r>
              <a:rPr lang="fr-FR" sz="3200" dirty="0">
                <a:solidFill>
                  <a:srgbClr val="0000FF"/>
                </a:solidFill>
              </a:rPr>
              <a:t>La croissance de l’herbe en Mayenne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1"/>
          <a:stretch/>
        </p:blipFill>
        <p:spPr bwMode="auto">
          <a:xfrm>
            <a:off x="395535" y="1268760"/>
            <a:ext cx="816648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918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1412776"/>
            <a:ext cx="8001000" cy="4683224"/>
          </a:xfrm>
        </p:spPr>
        <p:txBody>
          <a:bodyPr/>
          <a:lstStyle/>
          <a:p>
            <a:r>
              <a:rPr lang="fr-FR" sz="2200" dirty="0">
                <a:solidFill>
                  <a:schemeClr val="tx2"/>
                </a:solidFill>
              </a:rPr>
              <a:t>Nom – prénom</a:t>
            </a:r>
          </a:p>
          <a:p>
            <a:r>
              <a:rPr lang="fr-FR" sz="2200" dirty="0">
                <a:solidFill>
                  <a:schemeClr val="tx2"/>
                </a:solidFill>
              </a:rPr>
              <a:t>Société – nb associés</a:t>
            </a:r>
          </a:p>
          <a:p>
            <a:r>
              <a:rPr lang="fr-FR" sz="2200" dirty="0">
                <a:solidFill>
                  <a:schemeClr val="tx2"/>
                </a:solidFill>
              </a:rPr>
              <a:t>Production(s)</a:t>
            </a:r>
          </a:p>
          <a:p>
            <a:r>
              <a:rPr lang="fr-FR" sz="2200" dirty="0">
                <a:solidFill>
                  <a:schemeClr val="tx2"/>
                </a:solidFill>
              </a:rPr>
              <a:t>SAU – surface fourragère: maïs/prairies/autres</a:t>
            </a:r>
          </a:p>
          <a:p>
            <a:r>
              <a:rPr lang="fr-FR" sz="2200" dirty="0">
                <a:solidFill>
                  <a:schemeClr val="tx2"/>
                </a:solidFill>
              </a:rPr>
              <a:t>Type de prairies</a:t>
            </a:r>
          </a:p>
          <a:p>
            <a:endParaRPr lang="fr-FR" sz="2200" dirty="0"/>
          </a:p>
          <a:p>
            <a:r>
              <a:rPr lang="fr-FR" sz="2200" dirty="0"/>
              <a:t>Quelles pratiques voulez-vous mettre en avant?</a:t>
            </a:r>
          </a:p>
          <a:p>
            <a:endParaRPr lang="fr-FR" sz="2200" dirty="0">
              <a:solidFill>
                <a:srgbClr val="3333CC"/>
              </a:solidFill>
            </a:endParaRPr>
          </a:p>
          <a:p>
            <a:r>
              <a:rPr lang="fr-FR" sz="2200" dirty="0">
                <a:solidFill>
                  <a:srgbClr val="3333CC"/>
                </a:solidFill>
              </a:rPr>
              <a:t>Formuler une question à laquelle vous aimeriez que la formation réponde</a:t>
            </a:r>
          </a:p>
          <a:p>
            <a:pPr marL="0" indent="0">
              <a:buNone/>
            </a:pPr>
            <a:endParaRPr lang="fr-FR" sz="2200" dirty="0">
              <a:solidFill>
                <a:srgbClr val="3333CC"/>
              </a:solidFill>
            </a:endParaRPr>
          </a:p>
        </p:txBody>
      </p:sp>
      <p:sp>
        <p:nvSpPr>
          <p:cNvPr id="3" name="Titre 1"/>
          <p:cNvSpPr txBox="1">
            <a:spLocks/>
          </p:cNvSpPr>
          <p:nvPr/>
        </p:nvSpPr>
        <p:spPr bwMode="auto">
          <a:xfrm>
            <a:off x="1979712" y="332656"/>
            <a:ext cx="316835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913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FR" sz="3000" kern="0" dirty="0">
                <a:solidFill>
                  <a:schemeClr val="tx1"/>
                </a:solidFill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34142555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500"/>
            <a:ext cx="9144000" cy="444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043608" y="19168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fr-FR" b="1" dirty="0">
                <a:solidFill>
                  <a:srgbClr val="FF0000"/>
                </a:solidFill>
                <a:ea typeface="ＭＳ Ｐゴシック" pitchFamily="-110" charset="-128"/>
              </a:rPr>
              <a:t>2,1 t MS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47864" y="19168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fr-FR" b="1" dirty="0">
                <a:solidFill>
                  <a:srgbClr val="FF0000"/>
                </a:solidFill>
                <a:ea typeface="ＭＳ Ｐゴシック" pitchFamily="-110" charset="-128"/>
              </a:rPr>
              <a:t>3,4 t MS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228184" y="19168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fr-FR" b="1" dirty="0">
                <a:solidFill>
                  <a:srgbClr val="FF0000"/>
                </a:solidFill>
                <a:ea typeface="ＭＳ Ｐゴシック" pitchFamily="-110" charset="-128"/>
              </a:rPr>
              <a:t>1,4 t MS</a:t>
            </a:r>
          </a:p>
        </p:txBody>
      </p:sp>
    </p:spTree>
    <p:extLst>
      <p:ext uri="{BB962C8B-B14F-4D97-AF65-F5344CB8AC3E}">
        <p14:creationId xmlns:p14="http://schemas.microsoft.com/office/powerpoint/2010/main" val="2081190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fr-FR" sz="3200" dirty="0">
                <a:solidFill>
                  <a:srgbClr val="0000FF"/>
                </a:solidFill>
              </a:rPr>
              <a:t>Réseau Pousse de l’herbe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627784" y="1526595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+mn-lt"/>
              </a:rPr>
              <a:t>« L’herbe dans tous ses états » - Bien valoriser l’herbe au pâturage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652120" y="1340768"/>
            <a:ext cx="32403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+mn-lt"/>
              </a:rPr>
              <a:t>Un réseau de fermes suivies sur la croissance de l’herbe</a:t>
            </a:r>
          </a:p>
          <a:p>
            <a:pPr algn="ctr"/>
            <a:endParaRPr lang="fr-FR" sz="2000" dirty="0">
              <a:latin typeface="+mn-lt"/>
            </a:endParaRPr>
          </a:p>
          <a:p>
            <a:pPr algn="ctr"/>
            <a:endParaRPr lang="fr-FR" sz="2000" dirty="0">
              <a:latin typeface="+mn-lt"/>
            </a:endParaRPr>
          </a:p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Des mesures hebdomadaires </a:t>
            </a:r>
            <a:r>
              <a:rPr lang="fr-FR" sz="2000" dirty="0">
                <a:latin typeface="+mn-lt"/>
              </a:rPr>
              <a:t>des hauteurs d’herbe du circuit de pâturage</a:t>
            </a:r>
          </a:p>
          <a:p>
            <a:pPr algn="ctr"/>
            <a:endParaRPr lang="fr-FR" sz="2000" dirty="0">
              <a:latin typeface="+mn-lt"/>
            </a:endParaRPr>
          </a:p>
          <a:p>
            <a:pPr algn="ctr"/>
            <a:endParaRPr lang="fr-FR" sz="2000" dirty="0">
              <a:latin typeface="+mn-lt"/>
            </a:endParaRPr>
          </a:p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Un bulletin technique </a:t>
            </a:r>
            <a:r>
              <a:rPr lang="fr-FR" sz="2000" dirty="0">
                <a:latin typeface="+mn-lt"/>
              </a:rPr>
              <a:t>diffusé dans les journaux et sur internet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2" y="1364553"/>
            <a:ext cx="4932363" cy="458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874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3"/>
          <p:cNvSpPr txBox="1">
            <a:spLocks noChangeArrowheads="1"/>
          </p:cNvSpPr>
          <p:nvPr/>
        </p:nvSpPr>
        <p:spPr bwMode="auto">
          <a:xfrm>
            <a:off x="395288" y="85725"/>
            <a:ext cx="6359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Des outils pour gérer l’herbe…</a:t>
            </a:r>
          </a:p>
        </p:txBody>
      </p:sp>
      <p:sp>
        <p:nvSpPr>
          <p:cNvPr id="3" name="Text Box 54"/>
          <p:cNvSpPr txBox="1">
            <a:spLocks noChangeArrowheads="1"/>
          </p:cNvSpPr>
          <p:nvPr/>
        </p:nvSpPr>
        <p:spPr bwMode="auto">
          <a:xfrm>
            <a:off x="1042988" y="692150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400" dirty="0">
                <a:solidFill>
                  <a:srgbClr val="3333CC"/>
                </a:solidFill>
                <a:latin typeface="Arial" charset="0"/>
              </a:rPr>
              <a:t>Le bulletin Pousse de l’herbe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416304" cy="52581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3448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3"/>
          <p:cNvSpPr txBox="1">
            <a:spLocks noChangeArrowheads="1"/>
          </p:cNvSpPr>
          <p:nvPr/>
        </p:nvSpPr>
        <p:spPr bwMode="auto">
          <a:xfrm>
            <a:off x="611188" y="1268413"/>
            <a:ext cx="76327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7800" indent="-1778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fr-FR" sz="1800">
                <a:solidFill>
                  <a:srgbClr val="000000"/>
                </a:solidFill>
                <a:latin typeface="Arial" charset="0"/>
              </a:rPr>
              <a:t>Mesurer la hauteur d’herbe avec l’herbomètre sur les x parcelles du lot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1800">
                <a:solidFill>
                  <a:srgbClr val="000000"/>
                </a:solidFill>
                <a:latin typeface="Arial" charset="0"/>
              </a:rPr>
              <a:t>Transformer les </a:t>
            </a:r>
            <a:r>
              <a:rPr lang="fr-FR" sz="1800">
                <a:solidFill>
                  <a:srgbClr val="008000"/>
                </a:solidFill>
                <a:latin typeface="Arial" charset="0"/>
              </a:rPr>
              <a:t>cm</a:t>
            </a:r>
            <a:r>
              <a:rPr lang="fr-FR" sz="1800">
                <a:solidFill>
                  <a:srgbClr val="000000"/>
                </a:solidFill>
                <a:latin typeface="Arial" charset="0"/>
              </a:rPr>
              <a:t> en </a:t>
            </a:r>
            <a:r>
              <a:rPr lang="fr-FR" sz="1800">
                <a:solidFill>
                  <a:srgbClr val="008000"/>
                </a:solidFill>
                <a:latin typeface="Arial" charset="0"/>
              </a:rPr>
              <a:t>kg MS/ha</a:t>
            </a:r>
            <a:r>
              <a:rPr lang="fr-FR" sz="1800">
                <a:solidFill>
                  <a:srgbClr val="000000"/>
                </a:solidFill>
                <a:latin typeface="Arial" charset="0"/>
              </a:rPr>
              <a:t> en multipliant par la </a:t>
            </a:r>
            <a:r>
              <a:rPr lang="fr-FR" sz="1800">
                <a:solidFill>
                  <a:srgbClr val="008000"/>
                </a:solidFill>
                <a:latin typeface="Arial" charset="0"/>
              </a:rPr>
              <a:t>densité de l’herbe</a:t>
            </a:r>
          </a:p>
        </p:txBody>
      </p:sp>
      <p:graphicFrame>
        <p:nvGraphicFramePr>
          <p:cNvPr id="701484" name="Group 44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840774317"/>
              </p:ext>
            </p:extLst>
          </p:nvPr>
        </p:nvGraphicFramePr>
        <p:xfrm>
          <a:off x="2276475" y="2276475"/>
          <a:ext cx="4702175" cy="1500189"/>
        </p:xfrm>
        <a:graphic>
          <a:graphicData uri="http://schemas.openxmlformats.org/drawingml/2006/table">
            <a:tbl>
              <a:tblPr/>
              <a:tblGrid>
                <a:gridCol w="223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Mars-Avril 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Kg MS/ha/cm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Prairie permanente 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230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200" b="0" i="0" u="none" strike="noStrike" cap="none" normalizeH="0" baseline="0">
                        <a:ln>
                          <a:noFill/>
                        </a:ln>
                        <a:solidFill>
                          <a:srgbClr val="009139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200" b="0" i="0" u="none" strike="noStrike" cap="none" normalizeH="0" baseline="0">
                        <a:ln>
                          <a:noFill/>
                        </a:ln>
                        <a:solidFill>
                          <a:srgbClr val="009139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Au-dessus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de 5 cm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Ray-grass anglais + TB: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265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Flore variée: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139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245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8" name="AutoShape 45"/>
          <p:cNvSpPr>
            <a:spLocks/>
          </p:cNvSpPr>
          <p:nvPr/>
        </p:nvSpPr>
        <p:spPr bwMode="auto">
          <a:xfrm>
            <a:off x="5364163" y="2628900"/>
            <a:ext cx="144462" cy="1008063"/>
          </a:xfrm>
          <a:prstGeom prst="rightBrace">
            <a:avLst>
              <a:gd name="adj1" fmla="val 5815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25619" name="Text Box 46"/>
          <p:cNvSpPr txBox="1">
            <a:spLocks noChangeArrowheads="1"/>
          </p:cNvSpPr>
          <p:nvPr/>
        </p:nvSpPr>
        <p:spPr bwMode="auto">
          <a:xfrm>
            <a:off x="647700" y="4076700"/>
            <a:ext cx="7812088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7800" indent="-1778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Arial" charset="0"/>
              </a:rPr>
              <a:t>Multiplier par la surface de chaque parcelle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Arial" charset="0"/>
              </a:rPr>
              <a:t>Faire le total des x parcelles : kg MS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Arial" charset="0"/>
              </a:rPr>
              <a:t>Diviser par les besoins journaliers du lot = effectif x besoins en kg MS/animal/jour</a:t>
            </a:r>
            <a:endParaRPr lang="fr-FR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20" name="Text Box 52"/>
          <p:cNvSpPr txBox="1">
            <a:spLocks noChangeArrowheads="1"/>
          </p:cNvSpPr>
          <p:nvPr/>
        </p:nvSpPr>
        <p:spPr bwMode="auto">
          <a:xfrm>
            <a:off x="1836738" y="5661025"/>
            <a:ext cx="6480175" cy="422275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  <a:latin typeface="Arial" charset="0"/>
              </a:rPr>
              <a:t>On obtient des jours = </a:t>
            </a:r>
            <a:r>
              <a:rPr lang="fr-FR" sz="2000" b="1">
                <a:solidFill>
                  <a:srgbClr val="009900"/>
                </a:solidFill>
                <a:latin typeface="Arial" charset="0"/>
              </a:rPr>
              <a:t>Jours d’avance au pâturage</a:t>
            </a:r>
          </a:p>
        </p:txBody>
      </p:sp>
      <p:sp>
        <p:nvSpPr>
          <p:cNvPr id="25621" name="Text Box 53"/>
          <p:cNvSpPr txBox="1">
            <a:spLocks noChangeArrowheads="1"/>
          </p:cNvSpPr>
          <p:nvPr/>
        </p:nvSpPr>
        <p:spPr bwMode="auto">
          <a:xfrm>
            <a:off x="395288" y="85725"/>
            <a:ext cx="6359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>
                <a:solidFill>
                  <a:srgbClr val="3333CC"/>
                </a:solidFill>
                <a:latin typeface="Verdana" pitchFamily="34" charset="0"/>
              </a:rPr>
              <a:t>Des outils pour gérer l’herbe…</a:t>
            </a:r>
          </a:p>
        </p:txBody>
      </p:sp>
      <p:sp>
        <p:nvSpPr>
          <p:cNvPr id="25622" name="Text Box 54"/>
          <p:cNvSpPr txBox="1">
            <a:spLocks noChangeArrowheads="1"/>
          </p:cNvSpPr>
          <p:nvPr/>
        </p:nvSpPr>
        <p:spPr bwMode="auto">
          <a:xfrm>
            <a:off x="1042988" y="692150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400">
                <a:solidFill>
                  <a:srgbClr val="3333CC"/>
                </a:solidFill>
                <a:latin typeface="Arial" charset="0"/>
              </a:rPr>
              <a:t>Les jours d’avance au pâturage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437752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Espace réservé du contenu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336835619"/>
              </p:ext>
            </p:extLst>
          </p:nvPr>
        </p:nvGraphicFramePr>
        <p:xfrm>
          <a:off x="1174749" y="1539240"/>
          <a:ext cx="7213676" cy="4050003"/>
        </p:xfrm>
        <a:graphic>
          <a:graphicData uri="http://schemas.openxmlformats.org/drawingml/2006/table">
            <a:tbl>
              <a:tblPr/>
              <a:tblGrid>
                <a:gridCol w="102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5447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fr-FR" sz="1000" b="1" i="0" u="none" strike="noStrike">
                          <a:effectLst/>
                          <a:latin typeface="Comic Sans MS"/>
                        </a:rPr>
                        <a:t>Densité  de l'herbe </a:t>
                      </a:r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(kg MS/cm/ha)</a:t>
                      </a:r>
                      <a:endParaRPr lang="fr-FR" sz="1000" b="1" i="0" u="none" strike="noStrike">
                        <a:effectLst/>
                        <a:latin typeface="Comic Sans MS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6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Mois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RGA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RGA-TB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Asso simple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Flore variée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Flore var +chico/plantain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P. Perman.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mis à jour en février 2019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2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22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165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00" b="0" i="0" u="none" strike="noStrike">
                          <a:effectLst/>
                          <a:latin typeface="Comic Sans MS"/>
                        </a:rPr>
                        <a:t>240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408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>
                <a:solidFill>
                  <a:srgbClr val="009139"/>
                </a:solidFill>
              </a:rPr>
              <a:t>Règles de conduite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896544"/>
          </a:xfrm>
        </p:spPr>
        <p:txBody>
          <a:bodyPr/>
          <a:lstStyle/>
          <a:p>
            <a:r>
              <a:rPr lang="fr-FR" sz="2000" b="1" dirty="0">
                <a:solidFill>
                  <a:schemeClr val="tx1"/>
                </a:solidFill>
              </a:rPr>
              <a:t>DEBUT DU PRINTEMPS </a:t>
            </a:r>
            <a:r>
              <a:rPr lang="fr-FR" sz="2000" dirty="0">
                <a:solidFill>
                  <a:schemeClr val="tx1"/>
                </a:solidFill>
              </a:rPr>
              <a:t>: Sortir tôt</a:t>
            </a:r>
          </a:p>
          <a:p>
            <a:endParaRPr lang="fr-FR" sz="1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PRINTEMPS</a:t>
            </a:r>
            <a:r>
              <a:rPr lang="fr-FR" sz="2000" dirty="0">
                <a:solidFill>
                  <a:schemeClr val="tx1"/>
                </a:solidFill>
              </a:rPr>
              <a:t> : Gérer selon la pousse de l’herbe</a:t>
            </a:r>
          </a:p>
          <a:p>
            <a:pPr lvl="1"/>
            <a:r>
              <a:rPr lang="fr-FR" sz="1600" dirty="0">
                <a:solidFill>
                  <a:schemeClr val="tx1"/>
                </a:solidFill>
              </a:rPr>
              <a:t>Débrayer des parcelles avant de se faire déborder par l’herbe</a:t>
            </a:r>
          </a:p>
          <a:p>
            <a:pPr lvl="1"/>
            <a:r>
              <a:rPr lang="fr-FR" sz="1600" dirty="0"/>
              <a:t>Piloter grâce au calcul des jours d’avance</a:t>
            </a:r>
            <a:endParaRPr lang="fr-FR" sz="1600" dirty="0">
              <a:solidFill>
                <a:schemeClr val="tx1"/>
              </a:solidFill>
            </a:endParaRPr>
          </a:p>
          <a:p>
            <a:endParaRPr lang="fr-FR" sz="1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ÉTÉ</a:t>
            </a:r>
            <a:r>
              <a:rPr lang="fr-FR" sz="2000" dirty="0">
                <a:solidFill>
                  <a:schemeClr val="tx1"/>
                </a:solidFill>
              </a:rPr>
              <a:t> : Augmenter la surface pâturée</a:t>
            </a:r>
          </a:p>
          <a:p>
            <a:pPr lvl="1"/>
            <a:endParaRPr lang="fr-FR" sz="1600" b="1" dirty="0">
              <a:solidFill>
                <a:srgbClr val="FFC000"/>
              </a:solidFill>
            </a:endParaRPr>
          </a:p>
          <a:p>
            <a:pPr lvl="1"/>
            <a:endParaRPr lang="fr-FR" sz="1600" b="1" dirty="0">
              <a:solidFill>
                <a:srgbClr val="FFC000"/>
              </a:solidFill>
            </a:endParaRPr>
          </a:p>
          <a:p>
            <a:pPr lvl="1"/>
            <a:endParaRPr lang="fr-FR" sz="1600" b="1" dirty="0">
              <a:solidFill>
                <a:srgbClr val="FFC000"/>
              </a:solidFill>
            </a:endParaRPr>
          </a:p>
          <a:p>
            <a:pPr lvl="1"/>
            <a:endParaRPr lang="fr-FR" sz="1600" b="1" dirty="0">
              <a:solidFill>
                <a:srgbClr val="FFC000"/>
              </a:solidFill>
            </a:endParaRPr>
          </a:p>
          <a:p>
            <a:pPr lvl="1"/>
            <a:endParaRPr lang="fr-FR" sz="1600" b="1" dirty="0">
              <a:solidFill>
                <a:srgbClr val="FFC000"/>
              </a:solidFill>
            </a:endParaRPr>
          </a:p>
          <a:p>
            <a:pPr lvl="1"/>
            <a:r>
              <a:rPr lang="fr-FR" sz="1600" dirty="0">
                <a:solidFill>
                  <a:schemeClr val="tx1"/>
                </a:solidFill>
              </a:rPr>
              <a:t>Ne pas surpâturer ni accélérer : affourager sur une surface « sacrifiée » ou renter en bâtiment</a:t>
            </a:r>
          </a:p>
          <a:p>
            <a:endParaRPr lang="fr-FR" sz="1000" dirty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AUTOMNE</a:t>
            </a:r>
            <a:r>
              <a:rPr lang="fr-FR" sz="2000" dirty="0">
                <a:solidFill>
                  <a:schemeClr val="tx1"/>
                </a:solidFill>
              </a:rPr>
              <a:t> : Faire consommer l’herbe d’automne qui est de bonne qualité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4416623" y="3072225"/>
            <a:ext cx="4104456" cy="1505637"/>
            <a:chOff x="1403658" y="3147499"/>
            <a:chExt cx="4104456" cy="1505637"/>
          </a:xfrm>
        </p:grpSpPr>
        <p:sp>
          <p:nvSpPr>
            <p:cNvPr id="5" name="Organigramme : Données 4"/>
            <p:cNvSpPr/>
            <p:nvPr/>
          </p:nvSpPr>
          <p:spPr>
            <a:xfrm>
              <a:off x="1403658" y="3573016"/>
              <a:ext cx="2278969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Surface de base</a:t>
              </a:r>
            </a:p>
          </p:txBody>
        </p:sp>
        <p:sp>
          <p:nvSpPr>
            <p:cNvPr id="6" name="Organigramme : Données 5"/>
            <p:cNvSpPr/>
            <p:nvPr/>
          </p:nvSpPr>
          <p:spPr>
            <a:xfrm>
              <a:off x="3275866" y="3573016"/>
              <a:ext cx="2232248" cy="1080120"/>
            </a:xfrm>
            <a:prstGeom prst="flowChartInputOutpu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Surface </a:t>
              </a:r>
              <a:r>
                <a:rPr lang="fr-FR" sz="1600" dirty="0" err="1"/>
                <a:t>complé-mentaire</a:t>
              </a:r>
              <a:endParaRPr lang="fr-FR" sz="1600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300509" y="3147499"/>
              <a:ext cx="764236" cy="519351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800" b="1" dirty="0">
                  <a:latin typeface="+mj-lt"/>
                </a:rPr>
                <a:t>x2</a:t>
              </a:r>
            </a:p>
          </p:txBody>
        </p:sp>
        <p:sp>
          <p:nvSpPr>
            <p:cNvPr id="8" name="Flèche courbée vers le bas 7"/>
            <p:cNvSpPr/>
            <p:nvPr/>
          </p:nvSpPr>
          <p:spPr>
            <a:xfrm>
              <a:off x="3275866" y="3723563"/>
              <a:ext cx="648072" cy="288032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5991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67909-8CFC-9DAE-54B6-2481C9B6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déprimage pour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872BD-C0F2-4424-A2DB-B8384943A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CREE UN DECALAGE DE POUSSE (souplesse de gestion du pâturage)</a:t>
            </a:r>
          </a:p>
          <a:p>
            <a:endParaRPr lang="fr-FR" b="1" dirty="0"/>
          </a:p>
          <a:p>
            <a:r>
              <a:rPr lang="fr-FR" b="1" dirty="0"/>
              <a:t>FAVORISER LE TALLAGE</a:t>
            </a:r>
          </a:p>
          <a:p>
            <a:endParaRPr lang="fr-FR" b="1" dirty="0"/>
          </a:p>
          <a:p>
            <a:r>
              <a:rPr lang="fr-FR" b="1" dirty="0"/>
              <a:t>AMELIORER LA QUALITE DE L’HERBE DE PRINTEMPS</a:t>
            </a:r>
          </a:p>
          <a:p>
            <a:endParaRPr lang="fr-FR" b="1" dirty="0"/>
          </a:p>
          <a:p>
            <a:r>
              <a:rPr lang="fr-FR" b="1" dirty="0"/>
              <a:t>GERER LES PROBLEMES DE SANTE LIES A LA MISE A L’HERBE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41997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mise à l’herbe précoce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4877"/>
          </a:xfrm>
        </p:spPr>
        <p:txBody>
          <a:bodyPr/>
          <a:lstStyle/>
          <a:p>
            <a:r>
              <a:rPr lang="fr-FR" dirty="0"/>
              <a:t>Sortir tôt: 1</a:t>
            </a:r>
            <a:r>
              <a:rPr lang="fr-FR" baseline="30000" dirty="0"/>
              <a:t>er</a:t>
            </a:r>
            <a:r>
              <a:rPr lang="fr-FR" dirty="0"/>
              <a:t> nettoyage – déprimage des parcelles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- Qualité des repousses suivantes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→ Stimulation du tallage et développement des trèfles</a:t>
            </a:r>
          </a:p>
          <a:p>
            <a:r>
              <a:rPr lang="fr-FR" dirty="0"/>
              <a:t>Pour avancer la date de mise à l’herbe:</a:t>
            </a:r>
          </a:p>
          <a:p>
            <a:pPr lvl="1"/>
            <a:r>
              <a:rPr lang="fr-FR" dirty="0"/>
              <a:t>Pâturage des cultures dérobées</a:t>
            </a:r>
          </a:p>
          <a:p>
            <a:pPr lvl="1"/>
            <a:r>
              <a:rPr lang="fr-FR" dirty="0"/>
              <a:t>Déprimage des surfaces destinées à la fauche (meilleure digestibilité des foins à même date de récolte) </a:t>
            </a:r>
          </a:p>
          <a:p>
            <a:pPr lvl="8"/>
            <a:endParaRPr lang="fr-FR" dirty="0"/>
          </a:p>
          <a:p>
            <a:pPr lvl="1"/>
            <a:endParaRPr lang="fr-FR" dirty="0"/>
          </a:p>
        </p:txBody>
      </p:sp>
      <p:sp>
        <p:nvSpPr>
          <p:cNvPr id="10" name="Parchemin horizontal 9"/>
          <p:cNvSpPr/>
          <p:nvPr/>
        </p:nvSpPr>
        <p:spPr>
          <a:xfrm>
            <a:off x="323528" y="5013176"/>
            <a:ext cx="2808312" cy="1080120"/>
          </a:xfrm>
          <a:prstGeom prst="horizontalScroll">
            <a:avLst/>
          </a:prstGeom>
          <a:solidFill>
            <a:srgbClr val="BBFEA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11560" y="5157192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C00000"/>
                </a:solidFill>
                <a:latin typeface="Comic Sans MS" pitchFamily="66" charset="0"/>
              </a:rPr>
              <a:t>Herbe 8 à 10 cm </a:t>
            </a:r>
          </a:p>
          <a:p>
            <a:pPr algn="ctr"/>
            <a:r>
              <a:rPr lang="fr-FR" sz="2000" dirty="0">
                <a:solidFill>
                  <a:srgbClr val="C00000"/>
                </a:solidFill>
                <a:latin typeface="Comic Sans MS" pitchFamily="66" charset="0"/>
              </a:rPr>
              <a:t>20 jours d’avance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EB1EFE-176F-4E5B-D262-D05802BF978A}"/>
              </a:ext>
            </a:extLst>
          </p:cNvPr>
          <p:cNvSpPr txBox="1"/>
          <p:nvPr/>
        </p:nvSpPr>
        <p:spPr>
          <a:xfrm>
            <a:off x="665386" y="460029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00"/>
                </a:solidFill>
                <a:latin typeface="Comic Sans MS" pitchFamily="66" charset="0"/>
              </a:rPr>
              <a:t>Repère Allaitant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9ECFCA-6077-7309-2B4A-C2E921004802}"/>
              </a:ext>
            </a:extLst>
          </p:cNvPr>
          <p:cNvSpPr txBox="1"/>
          <p:nvPr/>
        </p:nvSpPr>
        <p:spPr>
          <a:xfrm>
            <a:off x="5698882" y="447421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00"/>
                </a:solidFill>
                <a:latin typeface="Comic Sans MS" pitchFamily="66" charset="0"/>
              </a:rPr>
              <a:t>Repère Lait</a:t>
            </a:r>
          </a:p>
        </p:txBody>
      </p:sp>
      <p:sp>
        <p:nvSpPr>
          <p:cNvPr id="6" name="Parchemin horizontal 9">
            <a:extLst>
              <a:ext uri="{FF2B5EF4-FFF2-40B4-BE49-F238E27FC236}">
                <a16:creationId xmlns:a16="http://schemas.microsoft.com/office/drawing/2014/main" id="{053812DD-A922-B1DB-F90D-70AF78ABE289}"/>
              </a:ext>
            </a:extLst>
          </p:cNvPr>
          <p:cNvSpPr/>
          <p:nvPr/>
        </p:nvSpPr>
        <p:spPr>
          <a:xfrm>
            <a:off x="4823109" y="4649503"/>
            <a:ext cx="3672407" cy="2201856"/>
          </a:xfrm>
          <a:prstGeom prst="horizontalScroll">
            <a:avLst>
              <a:gd name="adj" fmla="val 12500"/>
            </a:avLst>
          </a:prstGeom>
          <a:solidFill>
            <a:srgbClr val="BBFEA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810424-1996-9BE3-167E-3362208415C4}"/>
              </a:ext>
            </a:extLst>
          </p:cNvPr>
          <p:cNvSpPr txBox="1"/>
          <p:nvPr/>
        </p:nvSpPr>
        <p:spPr>
          <a:xfrm>
            <a:off x="5038855" y="4934823"/>
            <a:ext cx="3552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C00000"/>
                </a:solidFill>
                <a:latin typeface="Comic Sans MS" pitchFamily="66" charset="0"/>
              </a:rPr>
              <a:t>Selon surface accessible</a:t>
            </a:r>
          </a:p>
          <a:p>
            <a:pPr algn="ctr"/>
            <a:r>
              <a:rPr lang="fr-FR" sz="2000" dirty="0">
                <a:solidFill>
                  <a:srgbClr val="C00000"/>
                </a:solidFill>
                <a:latin typeface="Comic Sans MS" pitchFamily="66" charset="0"/>
              </a:rPr>
              <a:t>20-25 ares/UGB: début mars</a:t>
            </a:r>
          </a:p>
          <a:p>
            <a:pPr algn="ctr"/>
            <a:r>
              <a:rPr lang="fr-FR" sz="2000" dirty="0">
                <a:solidFill>
                  <a:srgbClr val="C00000"/>
                </a:solidFill>
                <a:latin typeface="Comic Sans MS" pitchFamily="66" charset="0"/>
              </a:rPr>
              <a:t>40-45 ares/UGB: début février</a:t>
            </a:r>
          </a:p>
        </p:txBody>
      </p:sp>
    </p:spTree>
    <p:extLst>
      <p:ext uri="{BB962C8B-B14F-4D97-AF65-F5344CB8AC3E}">
        <p14:creationId xmlns:p14="http://schemas.microsoft.com/office/powerpoint/2010/main" val="40694241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7700" y="139780"/>
            <a:ext cx="7848600" cy="8572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>
                <a:solidFill>
                  <a:srgbClr val="009139"/>
                </a:solidFill>
              </a:rPr>
              <a:t>En cas de portance limitante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4294967295"/>
          </p:nvPr>
        </p:nvSpPr>
        <p:spPr>
          <a:xfrm>
            <a:off x="771607" y="1337407"/>
            <a:ext cx="3675356" cy="2038246"/>
          </a:xfrm>
        </p:spPr>
        <p:txBody>
          <a:bodyPr/>
          <a:lstStyle/>
          <a:p>
            <a:pPr marL="0" indent="0">
              <a:buNone/>
            </a:pPr>
            <a:r>
              <a:rPr lang="fr-FR" sz="1350" dirty="0">
                <a:solidFill>
                  <a:schemeClr val="tx1"/>
                </a:solidFill>
              </a:rPr>
              <a:t>Que ce soit au début du printemps ou à l’automne,</a:t>
            </a:r>
          </a:p>
          <a:p>
            <a:pPr eaLnBrk="1" hangingPunct="1">
              <a:buFont typeface="Wingdings" pitchFamily="2" charset="2"/>
              <a:buChar char="§"/>
            </a:pPr>
            <a:endParaRPr lang="fr-FR" sz="135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1350" b="1" dirty="0">
                <a:solidFill>
                  <a:srgbClr val="009900"/>
                </a:solidFill>
              </a:rPr>
              <a:t>limiter les temps de sortie dès que la portance devient difficile </a:t>
            </a:r>
          </a:p>
          <a:p>
            <a:pPr marL="0" indent="0">
              <a:buNone/>
            </a:pPr>
            <a:r>
              <a:rPr lang="fr-FR" sz="1350" dirty="0">
                <a:solidFill>
                  <a:schemeClr val="tx1"/>
                </a:solidFill>
                <a:sym typeface="Wingdings" pitchFamily="2" charset="2"/>
              </a:rPr>
              <a:t> VL peuvent consommer 7 à 8 kg MS en 3-4 heures sans fourrages complémentaires la nuit</a:t>
            </a:r>
            <a:endParaRPr lang="fr-FR" sz="1350" dirty="0">
              <a:solidFill>
                <a:schemeClr val="tx1"/>
              </a:solidFill>
            </a:endParaRPr>
          </a:p>
        </p:txBody>
      </p:sp>
      <p:pic>
        <p:nvPicPr>
          <p:cNvPr id="6" name="Picture 2" descr="Z:\Segré\Conseillers\AUDE\PHOTOS\PRAIRIES\PRAIRIE DEGRADEE\PATURAGE CONDITION HUMIDE\pietinement_mai 2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97492"/>
            <a:ext cx="2673482" cy="356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771607" y="3634986"/>
          <a:ext cx="4914546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Kg MS herbe ingérée / heure d’accès</a:t>
                      </a:r>
                    </a:p>
                  </a:txBody>
                  <a:tcPr marL="68580" marR="68580" marT="34290" marB="34290"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Temps d’accès/jour</a:t>
                      </a:r>
                    </a:p>
                  </a:txBody>
                  <a:tcPr marL="68580" marR="68580" marT="34290" marB="34290"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0,4</a:t>
                      </a:r>
                    </a:p>
                  </a:txBody>
                  <a:tcPr marL="68580" marR="68580" marT="34290" marB="34290">
                    <a:solidFill>
                      <a:srgbClr val="B1B1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pâturage jour + nuit (18-20 h/jour)</a:t>
                      </a:r>
                    </a:p>
                  </a:txBody>
                  <a:tcPr marL="68580" marR="68580" marT="34290" marB="34290">
                    <a:solidFill>
                      <a:srgbClr val="B1B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1,5</a:t>
                      </a:r>
                    </a:p>
                  </a:txBody>
                  <a:tcPr marL="68580" marR="68580" marT="34290" marB="34290">
                    <a:solidFill>
                      <a:srgbClr val="B1B1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8-9 h / jour</a:t>
                      </a:r>
                    </a:p>
                  </a:txBody>
                  <a:tcPr marL="68580" marR="68580" marT="34290" marB="34290">
                    <a:solidFill>
                      <a:srgbClr val="B1B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2</a:t>
                      </a:r>
                    </a:p>
                  </a:txBody>
                  <a:tcPr marL="68580" marR="68580" marT="34290" marB="34290">
                    <a:solidFill>
                      <a:srgbClr val="B1B1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4 h / jour</a:t>
                      </a:r>
                    </a:p>
                  </a:txBody>
                  <a:tcPr marL="68580" marR="68580" marT="34290" marB="34290">
                    <a:solidFill>
                      <a:srgbClr val="B1B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2,5</a:t>
                      </a:r>
                    </a:p>
                  </a:txBody>
                  <a:tcPr marL="68580" marR="68580" marT="34290" marB="34290">
                    <a:solidFill>
                      <a:srgbClr val="B1B1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 x 3 h / jour</a:t>
                      </a:r>
                    </a:p>
                  </a:txBody>
                  <a:tcPr marL="68580" marR="68580" marT="34290" marB="34290">
                    <a:solidFill>
                      <a:srgbClr val="B1B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385646" y="5258046"/>
            <a:ext cx="2916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Source : Rémy DELAGARDE, INRA)</a:t>
            </a:r>
          </a:p>
        </p:txBody>
      </p:sp>
    </p:spTree>
    <p:extLst>
      <p:ext uri="{BB962C8B-B14F-4D97-AF65-F5344CB8AC3E}">
        <p14:creationId xmlns:p14="http://schemas.microsoft.com/office/powerpoint/2010/main" val="3440018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75206-2218-6017-C61A-674B9C11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696" y="1204998"/>
            <a:ext cx="5192316" cy="407804"/>
          </a:xfrm>
        </p:spPr>
        <p:txBody>
          <a:bodyPr/>
          <a:lstStyle/>
          <a:p>
            <a:r>
              <a:rPr lang="fr-FR" sz="1350" dirty="0"/>
              <a:t>Gauche 24h -50 ares		Droite 48h – 1 ha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02DEC3-05DB-7446-1099-5A2E642F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976784" y="6237288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3CAB37C-5453-4114-AC19-BFDAF74E3BDB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5EB3B7-1F27-6D04-0C29-9CB5F0C9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1" y="1564735"/>
            <a:ext cx="5464085" cy="40882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AE82AC-1B6F-E601-9C62-6093F1809315}"/>
              </a:ext>
            </a:extLst>
          </p:cNvPr>
          <p:cNvSpPr txBox="1"/>
          <p:nvPr/>
        </p:nvSpPr>
        <p:spPr>
          <a:xfrm>
            <a:off x="1455812" y="283179"/>
            <a:ext cx="54640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300" b="1" dirty="0">
                <a:solidFill>
                  <a:srgbClr val="00B050"/>
                </a:solidFill>
              </a:rPr>
              <a:t>PATURAGE HIVERNAL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D6D12B-6F9A-925F-C525-485D885B8D98}"/>
              </a:ext>
            </a:extLst>
          </p:cNvPr>
          <p:cNvSpPr txBox="1"/>
          <p:nvPr/>
        </p:nvSpPr>
        <p:spPr>
          <a:xfrm>
            <a:off x="1829828" y="5613664"/>
            <a:ext cx="5678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/>
              <a:t>DIVISER ET LIMITER LE TEMPS DE PRESENCE</a:t>
            </a:r>
          </a:p>
        </p:txBody>
      </p:sp>
    </p:spTree>
    <p:extLst>
      <p:ext uri="{BB962C8B-B14F-4D97-AF65-F5344CB8AC3E}">
        <p14:creationId xmlns:p14="http://schemas.microsoft.com/office/powerpoint/2010/main" val="104002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88840"/>
            <a:ext cx="7772400" cy="1470025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009139"/>
                </a:solidFill>
              </a:rPr>
              <a:t>Les intérêts des prairies dans le système d’exploitation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E2DCC1-B901-83DE-4D95-2DA446D3C11F}"/>
              </a:ext>
            </a:extLst>
          </p:cNvPr>
          <p:cNvSpPr txBox="1"/>
          <p:nvPr/>
        </p:nvSpPr>
        <p:spPr>
          <a:xfrm>
            <a:off x="1331640" y="4005064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00FF"/>
                </a:solidFill>
                <a:latin typeface="+mj-lt"/>
              </a:rPr>
              <a:t>Quels intérêts sur mon exploitation? Dans mon système?</a:t>
            </a:r>
          </a:p>
        </p:txBody>
      </p:sp>
    </p:spTree>
    <p:extLst>
      <p:ext uri="{BB962C8B-B14F-4D97-AF65-F5344CB8AC3E}">
        <p14:creationId xmlns:p14="http://schemas.microsoft.com/office/powerpoint/2010/main" val="3085296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6172200" cy="8572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fr-FR" sz="2700" dirty="0">
                <a:solidFill>
                  <a:srgbClr val="009139"/>
                </a:solidFill>
              </a:rPr>
              <a:t>Repères en pleine pousse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492947"/>
              </p:ext>
            </p:extLst>
          </p:nvPr>
        </p:nvGraphicFramePr>
        <p:xfrm>
          <a:off x="1331640" y="1916832"/>
          <a:ext cx="6912768" cy="335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0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26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Système</a:t>
                      </a:r>
                      <a:r>
                        <a:rPr lang="fr-FR" sz="1400" baseline="0" dirty="0">
                          <a:solidFill>
                            <a:schemeClr val="bg1"/>
                          </a:solidFill>
                        </a:rPr>
                        <a:t> allaitant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Système laitier</a:t>
                      </a:r>
                    </a:p>
                  </a:txBody>
                  <a:tcPr marL="68580" marR="68580" marT="34290" marB="34290">
                    <a:solidFill>
                      <a:srgbClr val="898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1943"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Mise à l’herbe si </a:t>
                      </a:r>
                    </a:p>
                    <a:p>
                      <a:pPr marL="263525" indent="0" algn="l">
                        <a:buFont typeface="Arial" pitchFamily="34" charset="0"/>
                        <a:buNone/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&gt; 20 jours d’avance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Hauteur</a:t>
                      </a:r>
                      <a:r>
                        <a:rPr lang="fr-FR" sz="1400" baseline="0" dirty="0">
                          <a:solidFill>
                            <a:schemeClr val="tx1"/>
                          </a:solidFill>
                        </a:rPr>
                        <a:t> sortie : </a:t>
                      </a:r>
                      <a:r>
                        <a:rPr lang="fr-FR" sz="1200" b="1" baseline="0" dirty="0">
                          <a:solidFill>
                            <a:schemeClr val="tx1"/>
                          </a:solidFill>
                        </a:rPr>
                        <a:t>4,5 à 5 cm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sz="1400" baseline="0" dirty="0">
                          <a:solidFill>
                            <a:schemeClr val="tx1"/>
                          </a:solidFill>
                        </a:rPr>
                        <a:t>Hauteur entrée : </a:t>
                      </a:r>
                      <a:r>
                        <a:rPr lang="fr-FR" sz="1200" b="1" baseline="0" dirty="0">
                          <a:solidFill>
                            <a:schemeClr val="tx1"/>
                          </a:solidFill>
                        </a:rPr>
                        <a:t>objectif 12 cm</a:t>
                      </a:r>
                      <a:endParaRPr lang="fr-FR" sz="14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sz="1400" baseline="0" dirty="0">
                          <a:solidFill>
                            <a:schemeClr val="tx1"/>
                          </a:solidFill>
                        </a:rPr>
                        <a:t>Fauches précoces </a:t>
                      </a:r>
                    </a:p>
                    <a:p>
                      <a:pPr marL="263525" indent="0" algn="l">
                        <a:buFont typeface="Arial" pitchFamily="34" charset="0"/>
                        <a:buNone/>
                      </a:pPr>
                      <a:r>
                        <a:rPr lang="fr-FR" sz="1400" baseline="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repousses pâturage fin printemps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sz="1400" baseline="0" dirty="0">
                        <a:solidFill>
                          <a:schemeClr val="tx1"/>
                        </a:solidFill>
                        <a:sym typeface="Wingdings" pitchFamily="2" charset="2"/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sz="1400" baseline="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Débrayage si : </a:t>
                      </a:r>
                    </a:p>
                    <a:p>
                      <a:pPr marL="549275" lvl="1" indent="-285750" algn="l" defTabSz="914400" rtl="0" eaLnBrk="1" latinLnBrk="0" hangingPunct="1">
                        <a:buFont typeface="Verdana" pitchFamily="34" charset="0"/>
                        <a:buChar char="­"/>
                      </a:pPr>
                      <a:r>
                        <a:rPr lang="fr-F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15-20 </a:t>
                      </a:r>
                      <a:r>
                        <a:rPr lang="fr-F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jours d’avance au</a:t>
                      </a:r>
                      <a:r>
                        <a:rPr lang="fr-F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 printemps</a:t>
                      </a:r>
                    </a:p>
                    <a:p>
                      <a:pPr marL="549275" lvl="1" indent="-285750" algn="l" defTabSz="914400" rtl="0" eaLnBrk="1" latinLnBrk="0" hangingPunct="1">
                        <a:buFont typeface="Verdana" pitchFamily="34" charset="0"/>
                        <a:buChar char="­"/>
                      </a:pPr>
                      <a:r>
                        <a:rPr lang="fr-F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25 </a:t>
                      </a:r>
                      <a:r>
                        <a:rPr lang="fr-F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jours d’avance en</a:t>
                      </a:r>
                      <a:r>
                        <a:rPr lang="fr-F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 été</a:t>
                      </a:r>
                      <a:endParaRPr lang="fr-FR" sz="12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rgbClr val="FF6D6D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Fermeture du silo : </a:t>
                      </a:r>
                    </a:p>
                    <a:p>
                      <a:pPr marL="2635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  <a:defRPr/>
                      </a:pPr>
                      <a:r>
                        <a:rPr lang="fr-F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 à 15 jours d’avance</a:t>
                      </a:r>
                    </a:p>
                    <a:p>
                      <a:pPr marL="263525" indent="0" algn="l" defTabSz="914400" rtl="0" eaLnBrk="1" latinLnBrk="0" hangingPunct="1">
                        <a:buFont typeface="Verdana" pitchFamily="34" charset="0"/>
                        <a:buNone/>
                      </a:pPr>
                      <a:r>
                        <a:rPr lang="fr-FR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la pousse couvre les besoins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endParaRPr lang="fr-FR" sz="1200" i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fr-FR" sz="1200" i="1" baseline="0" dirty="0">
                          <a:solidFill>
                            <a:schemeClr val="tx1"/>
                          </a:solidFill>
                        </a:rPr>
                        <a:t>Ex: 30 ares/VL + 60 </a:t>
                      </a:r>
                      <a:r>
                        <a:rPr lang="fr-FR" sz="1200" i="1" baseline="0" dirty="0" err="1">
                          <a:solidFill>
                            <a:schemeClr val="tx1"/>
                          </a:solidFill>
                        </a:rPr>
                        <a:t>kgMS</a:t>
                      </a:r>
                      <a:r>
                        <a:rPr lang="fr-FR" sz="1200" i="1" baseline="0" dirty="0">
                          <a:solidFill>
                            <a:schemeClr val="tx1"/>
                          </a:solidFill>
                        </a:rPr>
                        <a:t>/ha/j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endParaRPr lang="fr-F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sz="1400" baseline="0" dirty="0">
                          <a:solidFill>
                            <a:schemeClr val="tx1"/>
                          </a:solidFill>
                        </a:rPr>
                        <a:t>Débrayage si : </a:t>
                      </a:r>
                    </a:p>
                    <a:p>
                      <a:pPr marL="549275" indent="-285750" algn="l">
                        <a:buFont typeface="Verdana" pitchFamily="34" charset="0"/>
                        <a:buChar char="­"/>
                      </a:pPr>
                      <a:r>
                        <a:rPr lang="fr-FR" sz="1200" b="1" baseline="0" dirty="0">
                          <a:solidFill>
                            <a:schemeClr val="tx1"/>
                          </a:solidFill>
                        </a:rPr>
                        <a:t>Pousse &gt; besoins</a:t>
                      </a:r>
                    </a:p>
                    <a:p>
                      <a:pPr marL="549275" indent="-285750" algn="l">
                        <a:buFont typeface="Verdana" pitchFamily="34" charset="0"/>
                        <a:buChar char="­"/>
                      </a:pPr>
                      <a:r>
                        <a:rPr lang="fr-FR" sz="1200" b="1" baseline="0" dirty="0">
                          <a:solidFill>
                            <a:schemeClr val="tx1"/>
                          </a:solidFill>
                        </a:rPr>
                        <a:t>Hauteur d’herbe &gt; 15 cm</a:t>
                      </a:r>
                    </a:p>
                    <a:p>
                      <a:pPr marL="549275" indent="-285750" algn="l">
                        <a:buFont typeface="Verdana" pitchFamily="34" charset="0"/>
                        <a:buChar char="­"/>
                      </a:pPr>
                      <a:r>
                        <a:rPr lang="fr-FR" sz="1200" b="1" baseline="0" dirty="0">
                          <a:solidFill>
                            <a:schemeClr val="tx1"/>
                          </a:solidFill>
                        </a:rPr>
                        <a:t>10-15 </a:t>
                      </a:r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jours d’avance</a:t>
                      </a:r>
                    </a:p>
                  </a:txBody>
                  <a:tcPr marL="68580" marR="68580" marT="34290" marB="34290">
                    <a:solidFill>
                      <a:srgbClr val="EAE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4260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23950" y="1052755"/>
            <a:ext cx="6551613" cy="756047"/>
          </a:xfrm>
        </p:spPr>
        <p:txBody>
          <a:bodyPr/>
          <a:lstStyle/>
          <a:p>
            <a:r>
              <a:rPr lang="fr-FR" b="1" dirty="0"/>
              <a:t>Repères de gestion </a:t>
            </a:r>
            <a:r>
              <a:rPr lang="fr-FR" dirty="0"/>
              <a:t>du PTD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32148" y="1754814"/>
            <a:ext cx="6172200" cy="3672408"/>
          </a:xfrm>
        </p:spPr>
        <p:txBody>
          <a:bodyPr/>
          <a:lstStyle/>
          <a:p>
            <a:pPr marL="0" indent="0"/>
            <a:r>
              <a:rPr lang="fr-FR" sz="1500" b="1" i="1" dirty="0">
                <a:solidFill>
                  <a:srgbClr val="008000"/>
                </a:solidFill>
              </a:rPr>
              <a:t>PUIS REAGIR ! </a:t>
            </a:r>
          </a:p>
          <a:p>
            <a:pPr marL="0" indent="0"/>
            <a:endParaRPr lang="fr-FR" sz="1500" dirty="0"/>
          </a:p>
          <a:p>
            <a:pPr marL="0" indent="0"/>
            <a:r>
              <a:rPr lang="fr-FR" sz="1350" b="1" u="sng" dirty="0">
                <a:solidFill>
                  <a:srgbClr val="669900"/>
                </a:solidFill>
              </a:rPr>
              <a:t>Trop court ?</a:t>
            </a:r>
          </a:p>
          <a:p>
            <a:pPr lvl="0"/>
            <a:r>
              <a:rPr lang="fr-FR" sz="1350" dirty="0"/>
              <a:t>&lt; 3 feuilles dans le paddock du lendemain </a:t>
            </a:r>
          </a:p>
          <a:p>
            <a:pPr lvl="0"/>
            <a:r>
              <a:rPr lang="fr-FR" sz="1350" dirty="0"/>
              <a:t>ou &lt; 1 feuille dans le paddock de ½ rotation : </a:t>
            </a:r>
          </a:p>
          <a:p>
            <a:pPr marL="0" indent="0"/>
            <a:endParaRPr lang="fr-FR" sz="600" dirty="0"/>
          </a:p>
          <a:p>
            <a:pPr lvl="0">
              <a:buFont typeface="Symbol"/>
              <a:buChar char="Þ"/>
            </a:pPr>
            <a:r>
              <a:rPr lang="fr-FR" sz="1500" b="1" dirty="0"/>
              <a:t>ralentir et amener plus à l’auge, arrêter de les sortir la nuit…</a:t>
            </a:r>
          </a:p>
          <a:p>
            <a:pPr marL="0" indent="0"/>
            <a:endParaRPr lang="fr-FR" sz="1500" dirty="0"/>
          </a:p>
          <a:p>
            <a:pPr marL="0" indent="0"/>
            <a:r>
              <a:rPr lang="fr-FR" sz="1350" b="1" u="sng" dirty="0">
                <a:solidFill>
                  <a:srgbClr val="669900"/>
                </a:solidFill>
              </a:rPr>
              <a:t>Trop long ?</a:t>
            </a:r>
          </a:p>
          <a:p>
            <a:pPr lvl="0"/>
            <a:r>
              <a:rPr lang="fr-FR" sz="1350" dirty="0"/>
              <a:t>&gt; 3 feuilles dans le paddock du lendemain </a:t>
            </a:r>
          </a:p>
          <a:p>
            <a:pPr lvl="0"/>
            <a:r>
              <a:rPr lang="fr-FR" sz="1350" dirty="0"/>
              <a:t>ou &gt; 1 feuille dans le paddock de demi-rotation :</a:t>
            </a:r>
          </a:p>
          <a:p>
            <a:pPr lvl="0"/>
            <a:endParaRPr lang="fr-FR" sz="600" dirty="0"/>
          </a:p>
          <a:p>
            <a:pPr lvl="0">
              <a:buFont typeface="Symbol"/>
              <a:buChar char="Þ"/>
            </a:pPr>
            <a:r>
              <a:rPr lang="fr-FR" sz="1500" b="1" dirty="0"/>
              <a:t>diminuer l’apport à l’auge OU augmenter le chargement OU débrayer…</a:t>
            </a:r>
          </a:p>
        </p:txBody>
      </p:sp>
    </p:spTree>
    <p:extLst>
      <p:ext uri="{BB962C8B-B14F-4D97-AF65-F5344CB8AC3E}">
        <p14:creationId xmlns:p14="http://schemas.microsoft.com/office/powerpoint/2010/main" val="17969258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63899" y="998767"/>
            <a:ext cx="6551613" cy="756047"/>
          </a:xfrm>
        </p:spPr>
        <p:txBody>
          <a:bodyPr/>
          <a:lstStyle/>
          <a:p>
            <a:r>
              <a:rPr lang="fr-FR" dirty="0"/>
              <a:t>Reconnaître le surpâturage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0" r="26122"/>
          <a:stretch/>
        </p:blipFill>
        <p:spPr>
          <a:xfrm>
            <a:off x="4409982" y="1916833"/>
            <a:ext cx="3136107" cy="34701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3726" y="2208753"/>
            <a:ext cx="3631510" cy="27236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17994" y="5319210"/>
            <a:ext cx="2916324" cy="461665"/>
          </a:xfrm>
          <a:prstGeom prst="rect">
            <a:avLst/>
          </a:prstGeom>
          <a:solidFill>
            <a:srgbClr val="FF797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Gaine entamée 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=&gt; pâturage trop ras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547664" y="5319210"/>
            <a:ext cx="2723633" cy="461665"/>
          </a:xfrm>
          <a:prstGeom prst="rect">
            <a:avLst/>
          </a:prstGeom>
          <a:solidFill>
            <a:srgbClr val="FF797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Les vaches sont passées partout =&gt; changer de parcelle</a:t>
            </a:r>
          </a:p>
        </p:txBody>
      </p:sp>
    </p:spTree>
    <p:extLst>
      <p:ext uri="{BB962C8B-B14F-4D97-AF65-F5344CB8AC3E}">
        <p14:creationId xmlns:p14="http://schemas.microsoft.com/office/powerpoint/2010/main" val="478973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L’étêtage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1612776"/>
          </a:xfrm>
        </p:spPr>
        <p:txBody>
          <a:bodyPr/>
          <a:lstStyle/>
          <a:p>
            <a:r>
              <a:rPr lang="fr-FR" dirty="0"/>
              <a:t>Cycle des graminées:</a:t>
            </a:r>
          </a:p>
          <a:p>
            <a:pPr lvl="1"/>
            <a:r>
              <a:rPr lang="fr-FR" dirty="0">
                <a:solidFill>
                  <a:srgbClr val="009900"/>
                </a:solidFill>
              </a:rPr>
              <a:t>Phase végétative</a:t>
            </a:r>
            <a:r>
              <a:rPr lang="fr-FR" dirty="0"/>
              <a:t>: tallage et production de feuilles</a:t>
            </a:r>
          </a:p>
          <a:p>
            <a:pPr lvl="1"/>
            <a:r>
              <a:rPr lang="fr-FR" dirty="0">
                <a:solidFill>
                  <a:srgbClr val="009900"/>
                </a:solidFill>
              </a:rPr>
              <a:t>Phase reproductive </a:t>
            </a:r>
            <a:r>
              <a:rPr lang="fr-FR" dirty="0"/>
              <a:t>= montaison: allongement de la tige, montée de l’épi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619672" y="2924944"/>
            <a:ext cx="5400600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C00000"/>
                </a:solidFill>
                <a:latin typeface="Verdana"/>
              </a:rPr>
              <a:t>Etêtage = section de l’épi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699792" y="3700264"/>
            <a:ext cx="5112568" cy="646331"/>
          </a:xfrm>
          <a:prstGeom prst="rect">
            <a:avLst/>
          </a:prstGeom>
          <a:noFill/>
          <a:ln w="190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9900"/>
                </a:solidFill>
                <a:latin typeface="Verdana"/>
              </a:rPr>
              <a:t>Exploitation de l’ensemble des parcelles </a:t>
            </a:r>
          </a:p>
          <a:p>
            <a:pPr algn="ctr"/>
            <a:r>
              <a:rPr lang="fr-FR" dirty="0">
                <a:solidFill>
                  <a:srgbClr val="009900"/>
                </a:solidFill>
                <a:latin typeface="Verdana"/>
              </a:rPr>
              <a:t>entre le 1</a:t>
            </a:r>
            <a:r>
              <a:rPr lang="fr-FR" baseline="30000" dirty="0">
                <a:solidFill>
                  <a:srgbClr val="009900"/>
                </a:solidFill>
                <a:latin typeface="Verdana"/>
              </a:rPr>
              <a:t>er</a:t>
            </a:r>
            <a:r>
              <a:rPr lang="fr-FR" dirty="0">
                <a:solidFill>
                  <a:srgbClr val="009900"/>
                </a:solidFill>
                <a:latin typeface="Verdana"/>
              </a:rPr>
              <a:t> mai et 15 juin</a:t>
            </a:r>
          </a:p>
        </p:txBody>
      </p:sp>
      <p:sp>
        <p:nvSpPr>
          <p:cNvPr id="7" name="Flèche à angle droit 6"/>
          <p:cNvSpPr/>
          <p:nvPr/>
        </p:nvSpPr>
        <p:spPr>
          <a:xfrm rot="5400000">
            <a:off x="1968467" y="3584261"/>
            <a:ext cx="598554" cy="576064"/>
          </a:xfrm>
          <a:prstGeom prst="bentUpArrow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8" name="Flèche vers le bas 7"/>
          <p:cNvSpPr/>
          <p:nvPr/>
        </p:nvSpPr>
        <p:spPr>
          <a:xfrm>
            <a:off x="4788024" y="4581128"/>
            <a:ext cx="288032" cy="504056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635896" y="514790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Verdana"/>
              </a:rPr>
              <a:t>Repousses feuillues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13320030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656" y="260648"/>
            <a:ext cx="6551613" cy="756047"/>
          </a:xfrm>
        </p:spPr>
        <p:txBody>
          <a:bodyPr/>
          <a:lstStyle/>
          <a:p>
            <a:r>
              <a:rPr lang="fr-FR" dirty="0"/>
              <a:t>Gérer </a:t>
            </a:r>
            <a:r>
              <a:rPr lang="fr-FR" b="1" dirty="0"/>
              <a:t>l’épiaison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1716" y="1492350"/>
            <a:ext cx="6480720" cy="3618402"/>
          </a:xfrm>
        </p:spPr>
        <p:txBody>
          <a:bodyPr/>
          <a:lstStyle/>
          <a:p>
            <a:pPr lvl="0"/>
            <a:r>
              <a:rPr lang="fr-FR" sz="1500" b="1" dirty="0"/>
              <a:t>Faire manger la gaine pour faire manger l’épi en train de monter</a:t>
            </a:r>
          </a:p>
          <a:p>
            <a:pPr lvl="0"/>
            <a:endParaRPr lang="fr-FR" sz="1500" dirty="0"/>
          </a:p>
          <a:p>
            <a:pPr marL="0" indent="0"/>
            <a:r>
              <a:rPr lang="fr-FR" sz="1350" dirty="0"/>
              <a:t>Chaque fois que la plante stresse, elle épie plus vite.</a:t>
            </a:r>
          </a:p>
          <a:p>
            <a:pPr marL="0" indent="0"/>
            <a:r>
              <a:rPr lang="fr-FR" sz="1500" dirty="0"/>
              <a:t> </a:t>
            </a:r>
          </a:p>
          <a:p>
            <a:pPr lvl="0"/>
            <a:r>
              <a:rPr lang="fr-FR" sz="1500" b="1" dirty="0"/>
              <a:t>Débordé ? Possibilité de rattraper avec le TOPPING = faucher avant de mettre au pâturage  </a:t>
            </a:r>
          </a:p>
          <a:p>
            <a:pPr lvl="0">
              <a:buFont typeface="Symbol"/>
              <a:buChar char="Þ"/>
            </a:pPr>
            <a:r>
              <a:rPr lang="fr-FR" sz="1500" dirty="0"/>
              <a:t>moins d’effort des vaches pour couper l’herbe</a:t>
            </a:r>
          </a:p>
          <a:p>
            <a:pPr lvl="0">
              <a:buFont typeface="Symbol"/>
              <a:buChar char="Þ"/>
            </a:pPr>
            <a:r>
              <a:rPr lang="fr-FR" sz="1500" dirty="0"/>
              <a:t>augmente l’ingestion</a:t>
            </a:r>
          </a:p>
          <a:p>
            <a:pPr lvl="0">
              <a:buFont typeface="Symbol"/>
              <a:buChar char="Þ"/>
            </a:pPr>
            <a:r>
              <a:rPr lang="fr-FR" sz="1500" dirty="0"/>
              <a:t>limite le tri</a:t>
            </a:r>
          </a:p>
          <a:p>
            <a:pPr marL="0" indent="0"/>
            <a:endParaRPr lang="fr-FR" sz="788" dirty="0"/>
          </a:p>
          <a:p>
            <a:pPr lvl="1"/>
            <a:r>
              <a:rPr lang="fr-FR" b="1" dirty="0">
                <a:solidFill>
                  <a:srgbClr val="0070C0"/>
                </a:solidFill>
              </a:rPr>
              <a:t>Par temps humide</a:t>
            </a:r>
            <a:r>
              <a:rPr lang="fr-FR" dirty="0">
                <a:solidFill>
                  <a:srgbClr val="0070C0"/>
                </a:solidFill>
              </a:rPr>
              <a:t> : faucher juste avant de faire pâturer</a:t>
            </a:r>
          </a:p>
          <a:p>
            <a:pPr lvl="1"/>
            <a:r>
              <a:rPr lang="fr-FR" b="1" dirty="0">
                <a:solidFill>
                  <a:srgbClr val="CC3300"/>
                </a:solidFill>
              </a:rPr>
              <a:t>Par temps séchant</a:t>
            </a:r>
            <a:r>
              <a:rPr lang="fr-FR" dirty="0">
                <a:solidFill>
                  <a:srgbClr val="CC3300"/>
                </a:solidFill>
              </a:rPr>
              <a:t> : faucher la veille, ça permet que l’herbe sèche un peu. On a une ingestion maximale avec 50% MS.</a:t>
            </a:r>
          </a:p>
          <a:p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12742228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51720" y="332656"/>
            <a:ext cx="6551613" cy="756047"/>
          </a:xfrm>
        </p:spPr>
        <p:txBody>
          <a:bodyPr/>
          <a:lstStyle/>
          <a:p>
            <a:r>
              <a:rPr lang="fr-FR" dirty="0" err="1"/>
              <a:t>Topping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971600" y="1700808"/>
            <a:ext cx="6625385" cy="3834426"/>
            <a:chOff x="179512" y="1268760"/>
            <a:chExt cx="8833846" cy="511256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268760"/>
              <a:ext cx="8833846" cy="5112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940152" y="1268760"/>
              <a:ext cx="3073206" cy="165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512" y="4509120"/>
              <a:ext cx="2664296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616899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1"/>
          <p:cNvSpPr txBox="1">
            <a:spLocks noChangeArrowheads="1"/>
          </p:cNvSpPr>
          <p:nvPr/>
        </p:nvSpPr>
        <p:spPr bwMode="auto">
          <a:xfrm>
            <a:off x="455167" y="404664"/>
            <a:ext cx="41168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>
                <a:solidFill>
                  <a:srgbClr val="3333CC"/>
                </a:solidFill>
                <a:latin typeface="Verdana" pitchFamily="34" charset="0"/>
              </a:rPr>
              <a:t>Les stocks sur pied</a:t>
            </a:r>
          </a:p>
        </p:txBody>
      </p:sp>
      <p:sp>
        <p:nvSpPr>
          <p:cNvPr id="29699" name="Text Box 22"/>
          <p:cNvSpPr txBox="1">
            <a:spLocks noChangeArrowheads="1"/>
          </p:cNvSpPr>
          <p:nvPr/>
        </p:nvSpPr>
        <p:spPr bwMode="auto">
          <a:xfrm>
            <a:off x="971301" y="1311151"/>
            <a:ext cx="77771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400" dirty="0">
                <a:solidFill>
                  <a:srgbClr val="009900"/>
                </a:solidFill>
                <a:latin typeface="Verdana" pitchFamily="34" charset="0"/>
              </a:rPr>
              <a:t>… pour allonger la saison de pâturage</a:t>
            </a:r>
          </a:p>
        </p:txBody>
      </p:sp>
      <p:sp>
        <p:nvSpPr>
          <p:cNvPr id="29700" name="Rectangle 23"/>
          <p:cNvSpPr>
            <a:spLocks noChangeArrowheads="1"/>
          </p:cNvSpPr>
          <p:nvPr/>
        </p:nvSpPr>
        <p:spPr bwMode="auto">
          <a:xfrm>
            <a:off x="971550" y="1806575"/>
            <a:ext cx="788511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6667500" algn="l"/>
              </a:tabLst>
            </a:pPr>
            <a:endParaRPr lang="fr-FR" sz="2000" dirty="0">
              <a:solidFill>
                <a:srgbClr val="333399"/>
              </a:solidFill>
              <a:latin typeface="Verdana" pitchFamily="34" charset="0"/>
            </a:endParaRPr>
          </a:p>
          <a:p>
            <a:pPr>
              <a:buFont typeface="Wingdings" pitchFamily="2" charset="2"/>
              <a:buChar char="è"/>
              <a:tabLst>
                <a:tab pos="6667500" algn="l"/>
              </a:tabLst>
            </a:pPr>
            <a:r>
              <a:rPr lang="fr-FR" sz="2000" dirty="0">
                <a:solidFill>
                  <a:srgbClr val="333399"/>
                </a:solidFill>
                <a:latin typeface="Verdana" pitchFamily="34" charset="0"/>
              </a:rPr>
              <a:t>Avoir une surface en herbe par animal suffisante</a:t>
            </a:r>
          </a:p>
          <a:p>
            <a:pPr>
              <a:buFont typeface="Wingdings" pitchFamily="2" charset="2"/>
              <a:buNone/>
              <a:tabLst>
                <a:tab pos="6667500" algn="l"/>
              </a:tabLst>
            </a:pP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Au minimum 40 ares/UGB	</a:t>
            </a:r>
          </a:p>
          <a:p>
            <a:pPr>
              <a:tabLst>
                <a:tab pos="6667500" algn="l"/>
              </a:tabLst>
            </a:pPr>
            <a:endParaRPr lang="fr-FR" sz="2000" dirty="0">
              <a:solidFill>
                <a:srgbClr val="000000"/>
              </a:solidFill>
              <a:latin typeface="Verdana" pitchFamily="34" charset="0"/>
            </a:endParaRPr>
          </a:p>
          <a:p>
            <a:pPr>
              <a:tabLst>
                <a:tab pos="6667500" algn="l"/>
              </a:tabLst>
            </a:pPr>
            <a:r>
              <a:rPr lang="fr-FR" sz="2000" dirty="0">
                <a:solidFill>
                  <a:srgbClr val="333399"/>
                </a:solidFill>
                <a:latin typeface="Verdana" pitchFamily="34" charset="0"/>
                <a:sym typeface="Wingdings" pitchFamily="2" charset="2"/>
              </a:rPr>
              <a:t> </a:t>
            </a:r>
            <a:r>
              <a:rPr lang="fr-FR" sz="2000" dirty="0">
                <a:solidFill>
                  <a:srgbClr val="333399"/>
                </a:solidFill>
                <a:latin typeface="Verdana" pitchFamily="34" charset="0"/>
              </a:rPr>
              <a:t>Disposer de prairies avec une proportion importante de légumineuses (30 à 50%)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</a:p>
          <a:p>
            <a:pPr>
              <a:tabLst>
                <a:tab pos="6667500" algn="l"/>
              </a:tabLst>
            </a:pP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Pour avoir des repousses de 40 à 50 jours en juillet-août qui restent riches et appétentes</a:t>
            </a:r>
          </a:p>
          <a:p>
            <a:pPr>
              <a:tabLst>
                <a:tab pos="6667500" algn="l"/>
              </a:tabLst>
            </a:pPr>
            <a:endParaRPr lang="fr-FR" sz="2000" dirty="0">
              <a:solidFill>
                <a:srgbClr val="000000"/>
              </a:solidFill>
              <a:latin typeface="Verdana" pitchFamily="34" charset="0"/>
            </a:endParaRPr>
          </a:p>
          <a:p>
            <a:pPr>
              <a:buFont typeface="Wingdings" pitchFamily="2" charset="2"/>
              <a:buChar char="è"/>
              <a:tabLst>
                <a:tab pos="6667500" algn="l"/>
              </a:tabLst>
            </a:pPr>
            <a:r>
              <a:rPr lang="fr-FR" sz="2000" dirty="0">
                <a:solidFill>
                  <a:srgbClr val="333399"/>
                </a:solidFill>
                <a:latin typeface="Verdana" pitchFamily="34" charset="0"/>
              </a:rPr>
              <a:t>Les épis doivent être coupés pour stocker de l ’herbe sur pied</a:t>
            </a:r>
            <a:endParaRPr lang="fr-FR" sz="2000" dirty="0">
              <a:solidFill>
                <a:srgbClr val="000000"/>
              </a:solidFill>
              <a:latin typeface="Verdana" pitchFamily="34" charset="0"/>
            </a:endParaRPr>
          </a:p>
          <a:p>
            <a:pPr>
              <a:tabLst>
                <a:tab pos="6667500" algn="l"/>
              </a:tabLst>
            </a:pPr>
            <a:endParaRPr lang="fr-FR" sz="2000" dirty="0">
              <a:solidFill>
                <a:srgbClr val="333399"/>
              </a:solidFill>
              <a:latin typeface="Verdana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6071024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solidFill>
                  <a:srgbClr val="0000FF"/>
                </a:solidFill>
              </a:rPr>
              <a:t>Période estivale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67544" y="3644900"/>
            <a:ext cx="83883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buFont typeface="Wingdings" pitchFamily="2" charset="2"/>
              <a:buChar char="ð"/>
            </a:pPr>
            <a:r>
              <a:rPr lang="fr-FR" sz="2400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 Parquer les animaux et affourager sur une parcelle destinée à être cassée</a:t>
            </a:r>
          </a:p>
          <a:p>
            <a:pPr lvl="1">
              <a:buFont typeface="Wingdings" pitchFamily="2" charset="2"/>
              <a:buChar char="ð"/>
            </a:pPr>
            <a:r>
              <a:rPr lang="fr-FR" sz="2400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Poursuivre le pâturage tournant avec fourrages complémentaires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8313" y="1556792"/>
            <a:ext cx="8658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800" b="1" dirty="0">
                <a:solidFill>
                  <a:srgbClr val="C00000"/>
                </a:solidFill>
                <a:cs typeface="Arial" charset="0"/>
              </a:rPr>
              <a:t>Attention au surpâturage …</a:t>
            </a:r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468313" y="2492375"/>
            <a:ext cx="8280400" cy="847725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9900"/>
                </a:solidFill>
                <a:sym typeface="Wingdings" pitchFamily="2" charset="2"/>
              </a:rPr>
              <a:t>Sécheresse estivale X Surpâturage </a:t>
            </a:r>
          </a:p>
          <a:p>
            <a:pPr lvl="1"/>
            <a:r>
              <a:rPr lang="fr-FR" sz="2400" b="1" dirty="0">
                <a:solidFill>
                  <a:srgbClr val="009900"/>
                </a:solidFill>
                <a:sym typeface="Wingdings" pitchFamily="2" charset="2"/>
              </a:rPr>
              <a:t>				= dégradation des prairies</a:t>
            </a:r>
            <a:endParaRPr lang="fr-FR" sz="2400" dirty="0">
              <a:solidFill>
                <a:srgbClr val="000000"/>
              </a:solidFill>
              <a:cs typeface="Arial" charset="0"/>
              <a:sym typeface="Wingdings" pitchFamily="2" charset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339752" y="6361583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Verdana"/>
              </a:rPr>
              <a:t>« L’herbe dans tous ses états » - Bien valoriser l’herbe au pâturage</a:t>
            </a:r>
          </a:p>
        </p:txBody>
      </p:sp>
    </p:spTree>
    <p:extLst>
      <p:ext uri="{BB962C8B-B14F-4D97-AF65-F5344CB8AC3E}">
        <p14:creationId xmlns:p14="http://schemas.microsoft.com/office/powerpoint/2010/main" val="4322816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3728" y="205227"/>
            <a:ext cx="6551613" cy="75604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fr-FR" kern="1200" dirty="0">
                <a:solidFill>
                  <a:srgbClr val="009139"/>
                </a:solidFill>
              </a:rPr>
              <a:t>Période estivale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99592" y="1342148"/>
            <a:ext cx="64936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+mj-lt"/>
                <a:cs typeface="Arial" charset="0"/>
              </a:rPr>
              <a:t>Attention au surpâturage …</a:t>
            </a:r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1043608" y="1899736"/>
            <a:ext cx="3887855" cy="553998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1500" b="1" dirty="0">
                <a:solidFill>
                  <a:srgbClr val="009900"/>
                </a:solidFill>
                <a:latin typeface="+mj-lt"/>
                <a:sym typeface="Wingdings" pitchFamily="2" charset="2"/>
              </a:rPr>
              <a:t>Sécheresse estivale X surpâturage </a:t>
            </a:r>
          </a:p>
          <a:p>
            <a:pPr lvl="1"/>
            <a:r>
              <a:rPr lang="fr-FR" sz="1500" b="1" dirty="0">
                <a:solidFill>
                  <a:srgbClr val="009900"/>
                </a:solidFill>
                <a:latin typeface="+mj-lt"/>
                <a:sym typeface="Wingdings" pitchFamily="2" charset="2"/>
              </a:rPr>
              <a:t>= dégradation des prairies</a:t>
            </a:r>
            <a:endParaRPr lang="fr-FR" sz="1500" dirty="0">
              <a:solidFill>
                <a:srgbClr val="000000"/>
              </a:solidFill>
              <a:latin typeface="+mj-lt"/>
              <a:cs typeface="Arial" charset="0"/>
              <a:sym typeface="Wingdings" pitchFamily="2" charset="2"/>
            </a:endParaRPr>
          </a:p>
        </p:txBody>
      </p:sp>
      <p:pic>
        <p:nvPicPr>
          <p:cNvPr id="24578" name="Picture 2" descr="Z:\Segré\Conseillers\AUDE\PHOTOS\PRAIRIES\PRAIRIE DEGRADEE\SURPATURAGE\surpaturage VA_LA POUEZE_20-09-2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00" y="1303945"/>
            <a:ext cx="2859832" cy="21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Z:\Segré\Conseillers\AUDE\PHOTOS\PRAIRIES\PRAIRIE DEGRADEE\SURPATURAGE\PT sept difference surpât et repos ete_25-09-2016_Rodoi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35" y="3573016"/>
            <a:ext cx="2875073" cy="192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54224" y="5540582"/>
            <a:ext cx="3179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Différence au 25/09/2016 entre une parcelle </a:t>
            </a:r>
            <a:r>
              <a:rPr lang="fr-FR" sz="1050" dirty="0" err="1"/>
              <a:t>surpâturée</a:t>
            </a:r>
            <a:r>
              <a:rPr lang="fr-FR" sz="1050" dirty="0"/>
              <a:t> et une laissée au repos en été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51520" y="2746242"/>
            <a:ext cx="4788243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78606" lvl="1" indent="-214313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 Il n’y a plus d’herbe : </a:t>
            </a:r>
          </a:p>
          <a:p>
            <a:pPr marL="64294" lvl="1"/>
            <a:endParaRPr lang="fr-FR" sz="450" dirty="0">
              <a:solidFill>
                <a:srgbClr val="000000"/>
              </a:solidFill>
              <a:latin typeface="+mj-lt"/>
              <a:cs typeface="Arial" charset="0"/>
              <a:sym typeface="Wingdings" pitchFamily="2" charset="2"/>
            </a:endParaRPr>
          </a:p>
          <a:p>
            <a:pPr marL="407194" lvl="2">
              <a:buFont typeface="Wingdings" pitchFamily="2" charset="2"/>
              <a:buChar char="ð"/>
            </a:pPr>
            <a:r>
              <a:rPr lang="fr-FR" dirty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 Arrêter le pâturage : 100% bâtiment</a:t>
            </a:r>
          </a:p>
          <a:p>
            <a:pPr marL="407194" lvl="2">
              <a:buFont typeface="Wingdings" pitchFamily="2" charset="2"/>
              <a:buChar char="ð"/>
            </a:pPr>
            <a:r>
              <a:rPr lang="fr-FR" dirty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 Limiter le nombre de paddocks « promenade » pour limiter la casse</a:t>
            </a:r>
          </a:p>
          <a:p>
            <a:pPr marL="64294" lvl="1"/>
            <a:endParaRPr lang="fr-FR" dirty="0">
              <a:solidFill>
                <a:srgbClr val="000000"/>
              </a:solidFill>
              <a:latin typeface="+mj-lt"/>
              <a:cs typeface="Arial" charset="0"/>
              <a:sym typeface="Wingdings" pitchFamily="2" charset="2"/>
            </a:endParaRPr>
          </a:p>
          <a:p>
            <a:pPr marL="278606" lvl="1" indent="-214313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Encore un peu d’herbe :</a:t>
            </a:r>
          </a:p>
          <a:p>
            <a:pPr marL="64294" lvl="1"/>
            <a:endParaRPr lang="fr-FR" sz="450" dirty="0">
              <a:solidFill>
                <a:srgbClr val="000000"/>
              </a:solidFill>
              <a:latin typeface="+mj-lt"/>
              <a:cs typeface="Arial" charset="0"/>
              <a:sym typeface="Wingdings" pitchFamily="2" charset="2"/>
            </a:endParaRPr>
          </a:p>
          <a:p>
            <a:pPr marL="407194" lvl="3">
              <a:buFont typeface="Wingdings" pitchFamily="2" charset="2"/>
              <a:buChar char="ð"/>
            </a:pPr>
            <a:r>
              <a:rPr lang="fr-FR" dirty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 Poursuivre le pâturage tournant avec des fourrages complémentaires </a:t>
            </a:r>
            <a:r>
              <a:rPr lang="fr-FR" b="1" dirty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en respectant des temps de repousse longs</a:t>
            </a:r>
          </a:p>
        </p:txBody>
      </p:sp>
    </p:spTree>
    <p:extLst>
      <p:ext uri="{BB962C8B-B14F-4D97-AF65-F5344CB8AC3E}">
        <p14:creationId xmlns:p14="http://schemas.microsoft.com/office/powerpoint/2010/main" val="7083654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17C6A-F9DC-DF1C-7A14-B570609D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332656"/>
            <a:ext cx="5724636" cy="756047"/>
          </a:xfrm>
        </p:spPr>
        <p:txBody>
          <a:bodyPr/>
          <a:lstStyle/>
          <a:p>
            <a:r>
              <a:rPr lang="fr-FR" dirty="0"/>
              <a:t>Alternatives de protection du sol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C420CC-9312-D65E-36F9-13ED19784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1340768"/>
            <a:ext cx="7416824" cy="3888432"/>
          </a:xfrm>
        </p:spPr>
        <p:txBody>
          <a:bodyPr/>
          <a:lstStyle/>
          <a:p>
            <a:r>
              <a:rPr lang="fr-FR" b="1" dirty="0"/>
              <a:t>Pâturage de foin sur pieds ou repousses feuillues de stock sur pieds </a:t>
            </a:r>
            <a:r>
              <a:rPr lang="fr-FR" dirty="0"/>
              <a:t>(Génisses)</a:t>
            </a:r>
          </a:p>
          <a:p>
            <a:endParaRPr lang="fr-FR" sz="900" dirty="0"/>
          </a:p>
          <a:p>
            <a:r>
              <a:rPr lang="fr-FR" b="1" dirty="0"/>
              <a:t>Laisser les épis grainer </a:t>
            </a:r>
            <a:r>
              <a:rPr lang="fr-FR" dirty="0"/>
              <a:t>(si pas d’adventices) fauche de nettoyage plutôt en fin d’été avant la reprise de pousse (!enrubannage vs foin)</a:t>
            </a:r>
          </a:p>
          <a:p>
            <a:endParaRPr lang="fr-FR" sz="900" dirty="0"/>
          </a:p>
          <a:p>
            <a:r>
              <a:rPr lang="fr-FR" b="1" dirty="0"/>
              <a:t>Choix des espèces </a:t>
            </a:r>
            <a:r>
              <a:rPr lang="fr-FR" dirty="0"/>
              <a:t>pour une préservation agronomique, gazonnante) (TB nain, fétuque rouge)</a:t>
            </a:r>
          </a:p>
          <a:p>
            <a:r>
              <a:rPr lang="fr-FR" b="1" dirty="0"/>
              <a:t>Dérobé estivale sur prairie dégradée</a:t>
            </a:r>
          </a:p>
          <a:p>
            <a:endParaRPr lang="fr-FR" sz="900" b="1" dirty="0"/>
          </a:p>
          <a:p>
            <a:r>
              <a:rPr lang="fr-FR" b="1" dirty="0"/>
              <a:t>Bale </a:t>
            </a:r>
            <a:r>
              <a:rPr lang="fr-FR" b="1" dirty="0" err="1"/>
              <a:t>grazing</a:t>
            </a:r>
            <a:r>
              <a:rPr lang="fr-FR" b="1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E02E5B-EB1C-39D6-BFB4-6067DC3F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976784" y="6237288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3CAB37C-5453-4114-AC19-BFDAF74E3BDB}" type="slidenum">
              <a:rPr lang="fr-FR" smtClean="0"/>
              <a:pPr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721275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 Trame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Thème Office">
  <a:themeElements>
    <a:clrScheme name="Personnalisée 2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C1CD4A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odèle PPT CA49">
  <a:themeElements>
    <a:clrScheme name="Modèle PPT CA4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PT CA49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Modèle PPT CA4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PT CA4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Thème Office">
  <a:themeElements>
    <a:clrScheme name="Personnalisée 2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C1CD4A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3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Thème Office">
  <a:themeElements>
    <a:clrScheme name="Personnalisée 2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C1CD4A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4_Thème Office">
  <a:themeElements>
    <a:clrScheme name="Personnalisée 2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C1CD4A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Trame</Template>
  <TotalTime>7881</TotalTime>
  <Words>6610</Words>
  <Application>Microsoft Office PowerPoint</Application>
  <PresentationFormat>Affichage à l'écran (4:3)</PresentationFormat>
  <Paragraphs>1408</Paragraphs>
  <Slides>130</Slides>
  <Notes>34</Notes>
  <HiddenSlides>22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9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130</vt:i4>
      </vt:variant>
    </vt:vector>
  </HeadingPairs>
  <TitlesOfParts>
    <vt:vector size="151" baseType="lpstr">
      <vt:lpstr>Arial</vt:lpstr>
      <vt:lpstr>Arial Black</vt:lpstr>
      <vt:lpstr>Calibri</vt:lpstr>
      <vt:lpstr>Comic Sans MS</vt:lpstr>
      <vt:lpstr>Courier New</vt:lpstr>
      <vt:lpstr>Symbol</vt:lpstr>
      <vt:lpstr>Times</vt:lpstr>
      <vt:lpstr>Trebuchet MS</vt:lpstr>
      <vt:lpstr>Verdana</vt:lpstr>
      <vt:lpstr>Wingdings</vt:lpstr>
      <vt:lpstr>Présentation Trame</vt:lpstr>
      <vt:lpstr>1_Modèle par défaut</vt:lpstr>
      <vt:lpstr>2_Modèle par défaut</vt:lpstr>
      <vt:lpstr>2_Thème Office</vt:lpstr>
      <vt:lpstr>Modèle PPT CA49</vt:lpstr>
      <vt:lpstr>3_Thème Office</vt:lpstr>
      <vt:lpstr>3_Modèle par défaut</vt:lpstr>
      <vt:lpstr>5_Thème Office</vt:lpstr>
      <vt:lpstr>4_Thème Office</vt:lpstr>
      <vt:lpstr>Image Bitmap</vt:lpstr>
      <vt:lpstr>Feuille de calcul</vt:lpstr>
      <vt:lpstr>Améliorer la conduite de ses prairies en élevage</vt:lpstr>
      <vt:lpstr>Programme</vt:lpstr>
      <vt:lpstr>Démarche de Transition DT</vt:lpstr>
      <vt:lpstr>Formation Démarche de Transition DT</vt:lpstr>
      <vt:lpstr>Contenu formation DT</vt:lpstr>
      <vt:lpstr>L’accompagnement individualisé (AI)</vt:lpstr>
      <vt:lpstr>Les objectifs </vt:lpstr>
      <vt:lpstr>Présentation PowerPoint</vt:lpstr>
      <vt:lpstr>Les intérêts des prairies dans le système d’exploitation</vt:lpstr>
      <vt:lpstr>Les services rendus par les prairies</vt:lpstr>
      <vt:lpstr>Un potentiel herbager élevé</vt:lpstr>
      <vt:lpstr>Présentation PowerPoint</vt:lpstr>
      <vt:lpstr>Présentation PowerPoint</vt:lpstr>
      <vt:lpstr>Un aliment riche et équilibré</vt:lpstr>
      <vt:lpstr>Adéquation entre valeur de l’herbe et besoins des animaux</vt:lpstr>
      <vt:lpstr>En système allaitant…</vt:lpstr>
      <vt:lpstr>L’herbe pâturée : le fourrage le moins cher</vt:lpstr>
      <vt:lpstr>Présentation PowerPoint</vt:lpstr>
      <vt:lpstr>Le rendement en herbe valorisé</vt:lpstr>
      <vt:lpstr>Calcul du rendement en herbe  valorisé</vt:lpstr>
      <vt:lpstr>Présentation PowerPoint</vt:lpstr>
      <vt:lpstr>Quelques repères de rendement </vt:lpstr>
      <vt:lpstr>Présentation PowerPoint</vt:lpstr>
      <vt:lpstr>Un potentiel herbager</vt:lpstr>
      <vt:lpstr>L’herbe dans les systèmes laitiers</vt:lpstr>
      <vt:lpstr>Résultats CASDAR Herbvalo</vt:lpstr>
      <vt:lpstr>Les pistes d’amélioration du rendement en herbe</vt:lpstr>
      <vt:lpstr>Présentation PowerPoint</vt:lpstr>
      <vt:lpstr>Présentation PowerPoint</vt:lpstr>
      <vt:lpstr>Présentation PowerPoint</vt:lpstr>
      <vt:lpstr>Le pâturage, c’est …</vt:lpstr>
      <vt:lpstr>Comportement des animaux au pâturage</vt:lpstr>
      <vt:lpstr>Comportement au pâturage</vt:lpstr>
      <vt:lpstr>Les 3 pâturages</vt:lpstr>
      <vt:lpstr>Présentation PowerPoint</vt:lpstr>
      <vt:lpstr>Présentation PowerPoint</vt:lpstr>
      <vt:lpstr>Repérer le stade 3 feuilles </vt:lpstr>
      <vt:lpstr>Repères de gestion du PTD</vt:lpstr>
      <vt:lpstr>Repérer le stade 3 feuilles </vt:lpstr>
      <vt:lpstr>Repérer le stade 3 feuilles </vt:lpstr>
      <vt:lpstr>Repérer le stade 3 feuilles </vt:lpstr>
      <vt:lpstr>Présentation PowerPoint</vt:lpstr>
      <vt:lpstr>Présentation PowerPoint</vt:lpstr>
      <vt:lpstr>Importance de la surface accessible</vt:lpstr>
      <vt:lpstr>Présentation PowerPoint</vt:lpstr>
      <vt:lpstr>Herbe disponible au printemps</vt:lpstr>
      <vt:lpstr>La part d’herbe possible</vt:lpstr>
      <vt:lpstr>Présentation PowerPoint</vt:lpstr>
      <vt:lpstr>Les différents modes de pâturage</vt:lpstr>
      <vt:lpstr>Avantages/inconvénients du pâturage continu</vt:lpstr>
      <vt:lpstr>Avantages/inconvénients du pâturage tournant</vt:lpstr>
      <vt:lpstr>Présentation PowerPoint</vt:lpstr>
      <vt:lpstr>Organisation du parcellaire</vt:lpstr>
      <vt:lpstr>Présentation PowerPoint</vt:lpstr>
      <vt:lpstr>Présentation PowerPoint</vt:lpstr>
      <vt:lpstr>Présentation PowerPoint</vt:lpstr>
      <vt:lpstr>Présentation PowerPoint</vt:lpstr>
      <vt:lpstr>Deux exemples</vt:lpstr>
      <vt:lpstr>Présentation PowerPoint</vt:lpstr>
      <vt:lpstr>Présentation PowerPoint</vt:lpstr>
      <vt:lpstr>Présentation PowerPoint</vt:lpstr>
      <vt:lpstr>Abreuvement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niveau d’ingestion dépend de la hauteur d’herbe à disposition…  Herbe à 13-15 cm = ingestion maximale en bovin (10-12 cm en ovin)  Herbe à 8 cm = ingestion réduite de 25 %  Herbe à 25 cm = ingestion réduite de 30 %    (données en cm feuille tendue)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La croissance de l’herbe</vt:lpstr>
      <vt:lpstr>La croissance de l’herbe</vt:lpstr>
      <vt:lpstr>La croissance de l’herbe</vt:lpstr>
      <vt:lpstr>La croissance de l’herbe en Mayenne</vt:lpstr>
      <vt:lpstr>Présentation PowerPoint</vt:lpstr>
      <vt:lpstr>Réseau Pousse de l’herbe</vt:lpstr>
      <vt:lpstr>Présentation PowerPoint</vt:lpstr>
      <vt:lpstr>Présentation PowerPoint</vt:lpstr>
      <vt:lpstr>Présentation PowerPoint</vt:lpstr>
      <vt:lpstr>Règles de conduite</vt:lpstr>
      <vt:lpstr>Le déprimage pour</vt:lpstr>
      <vt:lpstr>Une mise à l’herbe précoce</vt:lpstr>
      <vt:lpstr>En cas de portance limitante</vt:lpstr>
      <vt:lpstr>Gauche 24h -50 ares  Droite 48h – 1 ha</vt:lpstr>
      <vt:lpstr>Repères en pleine pousse</vt:lpstr>
      <vt:lpstr>Repères de gestion du PTD</vt:lpstr>
      <vt:lpstr>Reconnaître le surpâturage</vt:lpstr>
      <vt:lpstr>L’étêtage</vt:lpstr>
      <vt:lpstr>Gérer l’épiaison</vt:lpstr>
      <vt:lpstr>Topping</vt:lpstr>
      <vt:lpstr>Présentation PowerPoint</vt:lpstr>
      <vt:lpstr>Période estivale</vt:lpstr>
      <vt:lpstr>Période estivale</vt:lpstr>
      <vt:lpstr>Alternatives de protection du sol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QUAND?</vt:lpstr>
      <vt:lpstr>Des prairies de qualité</vt:lpstr>
      <vt:lpstr>Intérêts des prairies multi-espèces</vt:lpstr>
      <vt:lpstr>Les prairies à flore variée</vt:lpstr>
      <vt:lpstr>Critères pour choisir les espèces prairiales</vt:lpstr>
      <vt:lpstr>Critères pour choisir les espèces prairiales</vt:lpstr>
      <vt:lpstr>Présentation PowerPoint</vt:lpstr>
      <vt:lpstr>Présentation PowerPoint</vt:lpstr>
      <vt:lpstr>Vitesse d’installation.</vt:lpstr>
      <vt:lpstr>Présentation PowerPoint</vt:lpstr>
      <vt:lpstr>Présentation PowerPoint</vt:lpstr>
      <vt:lpstr>Aide pour le choix des espèces (Sol – Climat)</vt:lpstr>
      <vt:lpstr>Choisir un mélange adapté</vt:lpstr>
      <vt:lpstr>Propositions</vt:lpstr>
      <vt:lpstr>Présentation PowerPoint</vt:lpstr>
      <vt:lpstr>Choisir les variétés</vt:lpstr>
      <vt:lpstr>Choisir les variétés</vt:lpstr>
      <vt:lpstr>Choisir les variétés</vt:lpstr>
      <vt:lpstr>Les critères de choix des variétés</vt:lpstr>
      <vt:lpstr>Les critères de choix des variétés</vt:lpstr>
      <vt:lpstr>Choisir les variétés</vt:lpstr>
      <vt:lpstr>L’association RGA - TB</vt:lpstr>
      <vt:lpstr>Choisir les variétés</vt:lpstr>
      <vt:lpstr>Présentation PowerPoint</vt:lpstr>
      <vt:lpstr>Présentation PowerPoint</vt:lpstr>
      <vt:lpstr>www.herbe-book.org</vt:lpstr>
    </vt:vector>
  </TitlesOfParts>
  <Company>CAPDL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 L’herbe dans tous ses états »</dc:title>
  <dc:creator>CAPDL</dc:creator>
  <cp:lastModifiedBy>Juliette PAPELARD</cp:lastModifiedBy>
  <cp:revision>343</cp:revision>
  <cp:lastPrinted>2022-12-07T16:35:26Z</cp:lastPrinted>
  <dcterms:created xsi:type="dcterms:W3CDTF">2012-03-29T14:35:40Z</dcterms:created>
  <dcterms:modified xsi:type="dcterms:W3CDTF">2025-05-06T18:49:38Z</dcterms:modified>
</cp:coreProperties>
</file>